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2" autoAdjust="0"/>
    <p:restoredTop sz="94660"/>
  </p:normalViewPr>
  <p:slideViewPr>
    <p:cSldViewPr snapToGrid="0">
      <p:cViewPr varScale="1">
        <p:scale>
          <a:sx n="116" d="100"/>
          <a:sy n="116" d="100"/>
        </p:scale>
        <p:origin x="390"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CF1C97E-BB1B-4DA9-B85B-9926136D7F9B}" type="datetimeFigureOut">
              <a:rPr lang="en-GB" smtClean="0"/>
              <a:t>04/10/2016</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E8E3DF-FB37-43C2-BF82-86AB28AA7A07}" type="slidenum">
              <a:rPr lang="en-GB" smtClean="0"/>
              <a:t>‹#›</a:t>
            </a:fld>
            <a:endParaRPr lang="en-GB"/>
          </a:p>
        </p:txBody>
      </p:sp>
    </p:spTree>
    <p:extLst>
      <p:ext uri="{BB962C8B-B14F-4D97-AF65-F5344CB8AC3E}">
        <p14:creationId xmlns:p14="http://schemas.microsoft.com/office/powerpoint/2010/main" val="1997197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DF65C50D-500A-45E3-AC64-8ABFD6138FDC}" type="datetimeFigureOut">
              <a:rPr lang="en-GB" smtClean="0"/>
              <a:t>04/10/2016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8E88CE-8BB1-459F-9349-EA4E794079E7}" type="slidenum">
              <a:rPr lang="en-GB" smtClean="0"/>
              <a:t>‹#›</a:t>
            </a:fld>
            <a:endParaRPr lang="en-GB"/>
          </a:p>
        </p:txBody>
      </p:sp>
    </p:spTree>
    <p:extLst>
      <p:ext uri="{BB962C8B-B14F-4D97-AF65-F5344CB8AC3E}">
        <p14:creationId xmlns:p14="http://schemas.microsoft.com/office/powerpoint/2010/main" val="1692370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F65C50D-500A-45E3-AC64-8ABFD6138FDC}" type="datetimeFigureOut">
              <a:rPr lang="en-GB" smtClean="0"/>
              <a:t>04/10/2016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8E88CE-8BB1-459F-9349-EA4E794079E7}" type="slidenum">
              <a:rPr lang="en-GB" smtClean="0"/>
              <a:t>‹#›</a:t>
            </a:fld>
            <a:endParaRPr lang="en-GB"/>
          </a:p>
        </p:txBody>
      </p:sp>
    </p:spTree>
    <p:extLst>
      <p:ext uri="{BB962C8B-B14F-4D97-AF65-F5344CB8AC3E}">
        <p14:creationId xmlns:p14="http://schemas.microsoft.com/office/powerpoint/2010/main" val="1658224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F65C50D-500A-45E3-AC64-8ABFD6138FDC}" type="datetimeFigureOut">
              <a:rPr lang="en-GB" smtClean="0"/>
              <a:t>04/10/2016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8E88CE-8BB1-459F-9349-EA4E794079E7}" type="slidenum">
              <a:rPr lang="en-GB" smtClean="0"/>
              <a:t>‹#›</a:t>
            </a:fld>
            <a:endParaRPr lang="en-GB"/>
          </a:p>
        </p:txBody>
      </p:sp>
    </p:spTree>
    <p:extLst>
      <p:ext uri="{BB962C8B-B14F-4D97-AF65-F5344CB8AC3E}">
        <p14:creationId xmlns:p14="http://schemas.microsoft.com/office/powerpoint/2010/main" val="1304667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DF65C50D-500A-45E3-AC64-8ABFD6138FDC}" type="datetimeFigureOut">
              <a:rPr lang="en-GB" smtClean="0"/>
              <a:t>04/10/2016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8E88CE-8BB1-459F-9349-EA4E794079E7}" type="slidenum">
              <a:rPr lang="en-GB" smtClean="0"/>
              <a:t>‹#›</a:t>
            </a:fld>
            <a:endParaRPr lang="en-GB"/>
          </a:p>
        </p:txBody>
      </p:sp>
    </p:spTree>
    <p:extLst>
      <p:ext uri="{BB962C8B-B14F-4D97-AF65-F5344CB8AC3E}">
        <p14:creationId xmlns:p14="http://schemas.microsoft.com/office/powerpoint/2010/main" val="3331081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65C50D-500A-45E3-AC64-8ABFD6138FDC}" type="datetimeFigureOut">
              <a:rPr lang="en-GB" smtClean="0"/>
              <a:t>04/10/2016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58E88CE-8BB1-459F-9349-EA4E794079E7}" type="slidenum">
              <a:rPr lang="en-GB" smtClean="0"/>
              <a:t>‹#›</a:t>
            </a:fld>
            <a:endParaRPr lang="en-GB"/>
          </a:p>
        </p:txBody>
      </p:sp>
    </p:spTree>
    <p:extLst>
      <p:ext uri="{BB962C8B-B14F-4D97-AF65-F5344CB8AC3E}">
        <p14:creationId xmlns:p14="http://schemas.microsoft.com/office/powerpoint/2010/main" val="10148402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DF65C50D-500A-45E3-AC64-8ABFD6138FDC}" type="datetimeFigureOut">
              <a:rPr lang="en-GB" smtClean="0"/>
              <a:t>04/10/2016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58E88CE-8BB1-459F-9349-EA4E794079E7}" type="slidenum">
              <a:rPr lang="en-GB" smtClean="0"/>
              <a:t>‹#›</a:t>
            </a:fld>
            <a:endParaRPr lang="en-GB"/>
          </a:p>
        </p:txBody>
      </p:sp>
    </p:spTree>
    <p:extLst>
      <p:ext uri="{BB962C8B-B14F-4D97-AF65-F5344CB8AC3E}">
        <p14:creationId xmlns:p14="http://schemas.microsoft.com/office/powerpoint/2010/main" val="718578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DF65C50D-500A-45E3-AC64-8ABFD6138FDC}" type="datetimeFigureOut">
              <a:rPr lang="en-GB" smtClean="0"/>
              <a:t>04/10/2016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58E88CE-8BB1-459F-9349-EA4E794079E7}" type="slidenum">
              <a:rPr lang="en-GB" smtClean="0"/>
              <a:t>‹#›</a:t>
            </a:fld>
            <a:endParaRPr lang="en-GB"/>
          </a:p>
        </p:txBody>
      </p:sp>
    </p:spTree>
    <p:extLst>
      <p:ext uri="{BB962C8B-B14F-4D97-AF65-F5344CB8AC3E}">
        <p14:creationId xmlns:p14="http://schemas.microsoft.com/office/powerpoint/2010/main" val="2019023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DF65C50D-500A-45E3-AC64-8ABFD6138FDC}" type="datetimeFigureOut">
              <a:rPr lang="en-GB" smtClean="0"/>
              <a:t>04/10/2016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58E88CE-8BB1-459F-9349-EA4E794079E7}" type="slidenum">
              <a:rPr lang="en-GB" smtClean="0"/>
              <a:t>‹#›</a:t>
            </a:fld>
            <a:endParaRPr lang="en-GB"/>
          </a:p>
        </p:txBody>
      </p:sp>
    </p:spTree>
    <p:extLst>
      <p:ext uri="{BB962C8B-B14F-4D97-AF65-F5344CB8AC3E}">
        <p14:creationId xmlns:p14="http://schemas.microsoft.com/office/powerpoint/2010/main" val="2265113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65C50D-500A-45E3-AC64-8ABFD6138FDC}" type="datetimeFigureOut">
              <a:rPr lang="en-GB" smtClean="0"/>
              <a:t>04/10/2016</a:t>
            </a:fld>
            <a:endParaRPr lang="en-GB"/>
          </a:p>
        </p:txBody>
      </p:sp>
    </p:spTree>
    <p:extLst>
      <p:ext uri="{BB962C8B-B14F-4D97-AF65-F5344CB8AC3E}">
        <p14:creationId xmlns:p14="http://schemas.microsoft.com/office/powerpoint/2010/main" val="4178754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65C50D-500A-45E3-AC64-8ABFD6138FDC}" type="datetimeFigureOut">
              <a:rPr lang="en-GB" smtClean="0"/>
              <a:t>04/10/2016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58E88CE-8BB1-459F-9349-EA4E794079E7}" type="slidenum">
              <a:rPr lang="en-GB" smtClean="0"/>
              <a:t>‹#›</a:t>
            </a:fld>
            <a:endParaRPr lang="en-GB"/>
          </a:p>
        </p:txBody>
      </p:sp>
    </p:spTree>
    <p:extLst>
      <p:ext uri="{BB962C8B-B14F-4D97-AF65-F5344CB8AC3E}">
        <p14:creationId xmlns:p14="http://schemas.microsoft.com/office/powerpoint/2010/main" val="6987572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65C50D-500A-45E3-AC64-8ABFD6138FDC}" type="datetimeFigureOut">
              <a:rPr lang="en-GB" smtClean="0"/>
              <a:t>04/10/2016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58E88CE-8BB1-459F-9349-EA4E794079E7}" type="slidenum">
              <a:rPr lang="en-GB" smtClean="0"/>
              <a:t>‹#›</a:t>
            </a:fld>
            <a:endParaRPr lang="en-GB"/>
          </a:p>
        </p:txBody>
      </p:sp>
    </p:spTree>
    <p:extLst>
      <p:ext uri="{BB962C8B-B14F-4D97-AF65-F5344CB8AC3E}">
        <p14:creationId xmlns:p14="http://schemas.microsoft.com/office/powerpoint/2010/main" val="5641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65C50D-500A-45E3-AC64-8ABFD6138FDC}" type="datetimeFigureOut">
              <a:rPr lang="en-GB" smtClean="0"/>
              <a:t>04/10/2016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8E88CE-8BB1-459F-9349-EA4E794079E7}" type="slidenum">
              <a:rPr lang="en-GB" smtClean="0"/>
              <a:t>‹#›</a:t>
            </a:fld>
            <a:endParaRPr lang="en-GB"/>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1204194" y="5851275"/>
            <a:ext cx="756412" cy="830764"/>
          </a:xfrm>
          <a:prstGeom prst="rect">
            <a:avLst/>
          </a:prstGeom>
        </p:spPr>
      </p:pic>
      <p:sp>
        <p:nvSpPr>
          <p:cNvPr id="8" name="Slide Number Placeholder 3"/>
          <p:cNvSpPr txBox="1">
            <a:spLocks/>
          </p:cNvSpPr>
          <p:nvPr userDrawn="1"/>
        </p:nvSpPr>
        <p:spPr>
          <a:xfrm>
            <a:off x="6512451" y="6336632"/>
            <a:ext cx="4691743" cy="365125"/>
          </a:xfrm>
          <a:prstGeom prst="rect">
            <a:avLst/>
          </a:prstGeom>
        </p:spPr>
        <p:txBody>
          <a:bodyPr/>
          <a:lstStyle>
            <a:defPPr>
              <a:defRPr lang="en-US"/>
            </a:defPPr>
            <a:lvl1pPr marL="0" algn="l" defTabSz="914400" rtl="0" eaLnBrk="1" latinLnBrk="0" hangingPunct="1">
              <a:defRPr sz="20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mtClean="0"/>
              <a:t>Option choices at Nottingham Free School</a:t>
            </a:r>
            <a:endParaRPr lang="en-GB" dirty="0"/>
          </a:p>
        </p:txBody>
      </p:sp>
    </p:spTree>
    <p:extLst>
      <p:ext uri="{BB962C8B-B14F-4D97-AF65-F5344CB8AC3E}">
        <p14:creationId xmlns:p14="http://schemas.microsoft.com/office/powerpoint/2010/main" val="16863543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GB" sz="6600" b="1" dirty="0" smtClean="0">
                <a:solidFill>
                  <a:schemeClr val="accent1">
                    <a:lumMod val="75000"/>
                  </a:schemeClr>
                </a:solidFill>
              </a:rPr>
              <a:t>GCSE PE</a:t>
            </a:r>
            <a:endParaRPr lang="en-GB" sz="6600" b="1" dirty="0">
              <a:solidFill>
                <a:schemeClr val="accent1">
                  <a:lumMod val="75000"/>
                </a:schemeClr>
              </a:solidFill>
            </a:endParaRPr>
          </a:p>
        </p:txBody>
      </p:sp>
      <p:sp>
        <p:nvSpPr>
          <p:cNvPr id="6" name="Content Placeholder 5"/>
          <p:cNvSpPr>
            <a:spLocks noGrp="1"/>
          </p:cNvSpPr>
          <p:nvPr>
            <p:ph idx="1"/>
          </p:nvPr>
        </p:nvSpPr>
        <p:spPr/>
        <p:txBody>
          <a:bodyPr>
            <a:normAutofit fontScale="85000" lnSpcReduction="20000"/>
          </a:bodyPr>
          <a:lstStyle/>
          <a:p>
            <a:pPr marL="0" indent="0">
              <a:buNone/>
            </a:pPr>
            <a:r>
              <a:rPr lang="en-GB" b="1" dirty="0" smtClean="0"/>
              <a:t>Course description</a:t>
            </a:r>
          </a:p>
          <a:p>
            <a:r>
              <a:rPr lang="en-GB" dirty="0" smtClean="0"/>
              <a:t>It’s best to be honest from the start……. THIS COURSE DOES NOT CONSIST OF A LOT OF PRACTICAL LESSONS DESPITE THE TITLE.</a:t>
            </a:r>
          </a:p>
          <a:p>
            <a:r>
              <a:rPr lang="en-GB" dirty="0" smtClean="0"/>
              <a:t>You should be attending one club outside of school/or in extra-curricular.</a:t>
            </a:r>
          </a:p>
          <a:p>
            <a:r>
              <a:rPr lang="en-GB" dirty="0" smtClean="0"/>
              <a:t>You will explore the ways in which parts of the human body and function during physical activity and how diet and training affect our body. For example, the skeleton, muscles, heart and lungs.</a:t>
            </a:r>
          </a:p>
          <a:p>
            <a:r>
              <a:rPr lang="en-GB" dirty="0" smtClean="0"/>
              <a:t>You will understand about the different factors affecting participation</a:t>
            </a:r>
            <a:r>
              <a:rPr lang="en-GB" dirty="0"/>
              <a:t> </a:t>
            </a:r>
            <a:r>
              <a:rPr lang="en-GB" dirty="0" smtClean="0"/>
              <a:t>for a range of different groups in society e.g. age, gender, ethnicity </a:t>
            </a:r>
            <a:r>
              <a:rPr lang="en-GB" dirty="0" err="1" smtClean="0"/>
              <a:t>etc</a:t>
            </a:r>
            <a:endParaRPr lang="en-GB" dirty="0" smtClean="0"/>
          </a:p>
          <a:p>
            <a:r>
              <a:rPr lang="en-GB" dirty="0" smtClean="0"/>
              <a:t>You will develop knowledge on the effects of drugs in sport, why performers use drugs and why there is violence in sport.</a:t>
            </a:r>
          </a:p>
          <a:p>
            <a:r>
              <a:rPr lang="en-GB" dirty="0" smtClean="0"/>
              <a:t>You will also develop understanding of how movement skills are learnt and the characteristics of skilful movement.</a:t>
            </a:r>
          </a:p>
          <a:p>
            <a:endParaRPr lang="en-GB" dirty="0"/>
          </a:p>
        </p:txBody>
      </p:sp>
    </p:spTree>
    <p:extLst>
      <p:ext uri="{BB962C8B-B14F-4D97-AF65-F5344CB8AC3E}">
        <p14:creationId xmlns:p14="http://schemas.microsoft.com/office/powerpoint/2010/main" val="1838613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 calcmode="lin" valueType="num">
                                      <p:cBhvr additive="base">
                                        <p:cTn id="2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 calcmode="lin" valueType="num">
                                      <p:cBhvr additive="base">
                                        <p:cTn id="2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 calcmode="lin" valueType="num">
                                      <p:cBhvr additive="base">
                                        <p:cTn id="3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600" b="1" dirty="0" smtClean="0">
                <a:solidFill>
                  <a:schemeClr val="accent1">
                    <a:lumMod val="75000"/>
                  </a:schemeClr>
                </a:solidFill>
              </a:rPr>
              <a:t>Subject</a:t>
            </a:r>
            <a:endParaRPr lang="en-GB" sz="6600" dirty="0"/>
          </a:p>
        </p:txBody>
      </p:sp>
      <p:sp>
        <p:nvSpPr>
          <p:cNvPr id="3" name="Content Placeholder 2"/>
          <p:cNvSpPr>
            <a:spLocks noGrp="1"/>
          </p:cNvSpPr>
          <p:nvPr>
            <p:ph sz="half" idx="1"/>
          </p:nvPr>
        </p:nvSpPr>
        <p:spPr/>
        <p:txBody>
          <a:bodyPr>
            <a:normAutofit fontScale="77500" lnSpcReduction="20000"/>
          </a:bodyPr>
          <a:lstStyle/>
          <a:p>
            <a:pPr marL="0" indent="0">
              <a:buNone/>
            </a:pPr>
            <a:r>
              <a:rPr lang="en-GB" dirty="0" smtClean="0"/>
              <a:t>Skills needed/developed</a:t>
            </a:r>
          </a:p>
          <a:p>
            <a:pPr marL="0" indent="0">
              <a:buNone/>
            </a:pPr>
            <a:endParaRPr lang="en-GB" dirty="0"/>
          </a:p>
          <a:p>
            <a:pPr marL="514350" indent="-514350">
              <a:buFont typeface="+mj-lt"/>
              <a:buAutoNum type="arabicPeriod"/>
            </a:pPr>
            <a:r>
              <a:rPr lang="en-GB" dirty="0" smtClean="0"/>
              <a:t>You must be confident in your sciences.</a:t>
            </a:r>
          </a:p>
          <a:p>
            <a:pPr marL="514350" indent="-514350">
              <a:buFont typeface="+mj-lt"/>
              <a:buAutoNum type="arabicPeriod"/>
            </a:pPr>
            <a:r>
              <a:rPr lang="en-GB" dirty="0" smtClean="0"/>
              <a:t>Competent in an individual sport and a team sport.</a:t>
            </a:r>
          </a:p>
          <a:p>
            <a:pPr marL="514350" indent="-514350">
              <a:buFont typeface="+mj-lt"/>
              <a:buAutoNum type="arabicPeriod"/>
            </a:pPr>
            <a:r>
              <a:rPr lang="en-GB" dirty="0" smtClean="0"/>
              <a:t>You will learn to critically analyse  and evaluate physical performance.</a:t>
            </a:r>
          </a:p>
          <a:p>
            <a:pPr marL="514350" indent="-514350">
              <a:buFont typeface="+mj-lt"/>
              <a:buAutoNum type="arabicPeriod"/>
            </a:pPr>
            <a:r>
              <a:rPr lang="en-GB" dirty="0" smtClean="0"/>
              <a:t>It will prepare you for sports science courses, psychology, sociology and biology.</a:t>
            </a:r>
          </a:p>
          <a:p>
            <a:pPr marL="514350" indent="-514350">
              <a:buFont typeface="+mj-lt"/>
              <a:buAutoNum type="arabicPeriod"/>
            </a:pPr>
            <a:r>
              <a:rPr lang="en-GB" dirty="0" smtClean="0"/>
              <a:t>It is a stepping stone to a career in teaching, physiotherapy, sports psychology, fitness instructor and many more pathways.</a:t>
            </a:r>
          </a:p>
          <a:p>
            <a:endParaRPr lang="en-GB" dirty="0"/>
          </a:p>
        </p:txBody>
      </p:sp>
      <p:sp>
        <p:nvSpPr>
          <p:cNvPr id="4" name="Content Placeholder 3"/>
          <p:cNvSpPr>
            <a:spLocks noGrp="1"/>
          </p:cNvSpPr>
          <p:nvPr>
            <p:ph sz="half" idx="2"/>
          </p:nvPr>
        </p:nvSpPr>
        <p:spPr/>
        <p:txBody>
          <a:bodyPr>
            <a:normAutofit fontScale="77500" lnSpcReduction="20000"/>
          </a:bodyPr>
          <a:lstStyle/>
          <a:p>
            <a:pPr marL="0" indent="0">
              <a:buNone/>
            </a:pPr>
            <a:r>
              <a:rPr lang="en-GB" dirty="0" smtClean="0"/>
              <a:t>How the course is examined</a:t>
            </a:r>
          </a:p>
          <a:p>
            <a:pPr marL="0" indent="0">
              <a:buNone/>
            </a:pPr>
            <a:endParaRPr lang="en-GB" dirty="0"/>
          </a:p>
          <a:p>
            <a:pPr marL="514350" indent="-514350">
              <a:buFont typeface="+mj-lt"/>
              <a:buAutoNum type="arabicPeriod"/>
            </a:pPr>
            <a:r>
              <a:rPr lang="en-GB" dirty="0" smtClean="0"/>
              <a:t>60% of your final mark will be assessed through 2 1 hour exams.</a:t>
            </a:r>
          </a:p>
          <a:p>
            <a:pPr marL="514350" indent="-514350">
              <a:buFont typeface="+mj-lt"/>
              <a:buAutoNum type="arabicPeriod"/>
            </a:pPr>
            <a:r>
              <a:rPr lang="en-GB" dirty="0" smtClean="0"/>
              <a:t>10% of your final mark will be assessed on a piece of coursework.</a:t>
            </a:r>
          </a:p>
          <a:p>
            <a:pPr marL="514350" indent="-514350">
              <a:buFont typeface="+mj-lt"/>
              <a:buAutoNum type="arabicPeriod"/>
            </a:pPr>
            <a:r>
              <a:rPr lang="en-GB" dirty="0" smtClean="0"/>
              <a:t>30% of your final mark will be assessed on your practical ability in 3 sports (individual and team)</a:t>
            </a:r>
          </a:p>
          <a:p>
            <a:endParaRPr lang="en-GB" dirty="0"/>
          </a:p>
        </p:txBody>
      </p:sp>
    </p:spTree>
    <p:extLst>
      <p:ext uri="{BB962C8B-B14F-4D97-AF65-F5344CB8AC3E}">
        <p14:creationId xmlns:p14="http://schemas.microsoft.com/office/powerpoint/2010/main" val="1534843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animEffect transition="in" filter="fade">
                                      <p:cBhvr>
                                        <p:cTn id="7" dur="1000"/>
                                        <p:tgtEl>
                                          <p:spTgt spid="4">
                                            <p:txEl>
                                              <p:pRg st="2" end="2"/>
                                            </p:txEl>
                                          </p:spTgt>
                                        </p:tgtEl>
                                      </p:cBhvr>
                                    </p:animEffect>
                                    <p:anim calcmode="lin" valueType="num">
                                      <p:cBhvr>
                                        <p:cTn id="8"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4">
                                            <p:txEl>
                                              <p:pRg st="3" end="3"/>
                                            </p:txEl>
                                          </p:spTgt>
                                        </p:tgtEl>
                                        <p:attrNameLst>
                                          <p:attrName>style.visibility</p:attrName>
                                        </p:attrNameLst>
                                      </p:cBhvr>
                                      <p:to>
                                        <p:strVal val="visible"/>
                                      </p:to>
                                    </p:set>
                                    <p:animEffect transition="in" filter="fade">
                                      <p:cBhvr>
                                        <p:cTn id="14" dur="1000"/>
                                        <p:tgtEl>
                                          <p:spTgt spid="4">
                                            <p:txEl>
                                              <p:pRg st="3" end="3"/>
                                            </p:txEl>
                                          </p:spTgt>
                                        </p:tgtEl>
                                      </p:cBhvr>
                                    </p:animEffect>
                                    <p:anim calcmode="lin" valueType="num">
                                      <p:cBhvr>
                                        <p:cTn id="15"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Effect transition="in" filter="fade">
                                      <p:cBhvr>
                                        <p:cTn id="21" dur="1000"/>
                                        <p:tgtEl>
                                          <p:spTgt spid="4">
                                            <p:txEl>
                                              <p:pRg st="4" end="4"/>
                                            </p:txEl>
                                          </p:spTgt>
                                        </p:tgtEl>
                                      </p:cBhvr>
                                    </p:animEffect>
                                    <p:anim calcmode="lin" valueType="num">
                                      <p:cBhvr>
                                        <p:cTn id="2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additive="base">
                                        <p:cTn id="28"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2" end="2"/>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3" end="3"/>
                                            </p:txEl>
                                          </p:spTgt>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additive="base">
                                        <p:cTn id="36"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8" presetID="2" presetClass="entr" presetSubtype="4" fill="hold"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 calcmode="lin" valueType="num">
                                      <p:cBhvr additive="base">
                                        <p:cTn id="40"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3">
                                            <p:txEl>
                                              <p:pRg st="5" end="5"/>
                                            </p:txEl>
                                          </p:spTgt>
                                        </p:tgtEl>
                                        <p:attrNameLst>
                                          <p:attrName>ppt_y</p:attrName>
                                        </p:attrNameLst>
                                      </p:cBhvr>
                                      <p:tavLst>
                                        <p:tav tm="0">
                                          <p:val>
                                            <p:strVal val="1+#ppt_h/2"/>
                                          </p:val>
                                        </p:tav>
                                        <p:tav tm="100000">
                                          <p:val>
                                            <p:strVal val="#ppt_y"/>
                                          </p:val>
                                        </p:tav>
                                      </p:tavLst>
                                    </p:anim>
                                  </p:childTnLst>
                                </p:cTn>
                              </p:par>
                              <p:par>
                                <p:cTn id="42" presetID="2" presetClass="entr" presetSubtype="4" fill="hold" nodeType="withEffect">
                                  <p:stCondLst>
                                    <p:cond delay="0"/>
                                  </p:stCondLst>
                                  <p:childTnLst>
                                    <p:set>
                                      <p:cBhvr>
                                        <p:cTn id="43" dur="1" fill="hold">
                                          <p:stCondLst>
                                            <p:cond delay="0"/>
                                          </p:stCondLst>
                                        </p:cTn>
                                        <p:tgtEl>
                                          <p:spTgt spid="3">
                                            <p:txEl>
                                              <p:pRg st="6" end="6"/>
                                            </p:txEl>
                                          </p:spTgt>
                                        </p:tgtEl>
                                        <p:attrNameLst>
                                          <p:attrName>style.visibility</p:attrName>
                                        </p:attrNameLst>
                                      </p:cBhvr>
                                      <p:to>
                                        <p:strVal val="visible"/>
                                      </p:to>
                                    </p:set>
                                    <p:anim calcmode="lin" valueType="num">
                                      <p:cBhvr additive="base">
                                        <p:cTn id="44"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321" y="159063"/>
            <a:ext cx="10515600" cy="1325563"/>
          </a:xfrm>
        </p:spPr>
        <p:txBody>
          <a:bodyPr/>
          <a:lstStyle/>
          <a:p>
            <a:r>
              <a:rPr lang="en-GB" dirty="0" smtClean="0"/>
              <a:t>Practical activities - Team</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9042866"/>
              </p:ext>
            </p:extLst>
          </p:nvPr>
        </p:nvGraphicFramePr>
        <p:xfrm>
          <a:off x="567744" y="1207440"/>
          <a:ext cx="10515600" cy="5191760"/>
        </p:xfrm>
        <a:graphic>
          <a:graphicData uri="http://schemas.openxmlformats.org/drawingml/2006/table">
            <a:tbl>
              <a:tblPr firstRow="1" bandRow="1">
                <a:tableStyleId>{69CF1AB2-1976-4502-BF36-3FF5EA218861}</a:tableStyleId>
              </a:tblPr>
              <a:tblGrid>
                <a:gridCol w="5257800"/>
                <a:gridCol w="5257800"/>
              </a:tblGrid>
              <a:tr h="370840">
                <a:tc>
                  <a:txBody>
                    <a:bodyPr/>
                    <a:lstStyle/>
                    <a:p>
                      <a:r>
                        <a:rPr lang="en-GB" b="0" dirty="0" smtClean="0"/>
                        <a:t>Association</a:t>
                      </a:r>
                      <a:r>
                        <a:rPr lang="en-GB" b="0" baseline="0" dirty="0" smtClean="0"/>
                        <a:t> Football – not 5 a-side/futsal</a:t>
                      </a:r>
                      <a:endParaRPr lang="en-GB" b="0" dirty="0"/>
                    </a:p>
                  </a:txBody>
                  <a:tcPr/>
                </a:tc>
                <a:tc>
                  <a:txBody>
                    <a:bodyPr/>
                    <a:lstStyle/>
                    <a:p>
                      <a:r>
                        <a:rPr lang="en-GB" b="0" dirty="0" err="1" smtClean="0"/>
                        <a:t>Powerchair</a:t>
                      </a:r>
                      <a:r>
                        <a:rPr lang="en-GB" b="0" dirty="0" smtClean="0"/>
                        <a:t> </a:t>
                      </a:r>
                      <a:r>
                        <a:rPr lang="en-GB" b="0" dirty="0" smtClean="0"/>
                        <a:t>Football</a:t>
                      </a:r>
                      <a:endParaRPr lang="en-GB" b="0" dirty="0"/>
                    </a:p>
                  </a:txBody>
                  <a:tcPr/>
                </a:tc>
              </a:tr>
              <a:tr h="370840">
                <a:tc>
                  <a:txBody>
                    <a:bodyPr/>
                    <a:lstStyle/>
                    <a:p>
                      <a:r>
                        <a:rPr lang="en-GB" dirty="0" smtClean="0"/>
                        <a:t>Badminton</a:t>
                      </a:r>
                      <a:endParaRPr lang="en-GB" dirty="0"/>
                    </a:p>
                  </a:txBody>
                  <a:tcPr/>
                </a:tc>
                <a:tc>
                  <a:txBody>
                    <a:bodyPr/>
                    <a:lstStyle/>
                    <a:p>
                      <a:r>
                        <a:rPr lang="en-GB" dirty="0" smtClean="0"/>
                        <a:t>Rowing</a:t>
                      </a:r>
                      <a:endParaRPr lang="en-GB" dirty="0"/>
                    </a:p>
                  </a:txBody>
                  <a:tcPr/>
                </a:tc>
              </a:tr>
              <a:tr h="370840">
                <a:tc>
                  <a:txBody>
                    <a:bodyPr/>
                    <a:lstStyle/>
                    <a:p>
                      <a:r>
                        <a:rPr lang="en-GB" dirty="0" smtClean="0"/>
                        <a:t>Basketball</a:t>
                      </a:r>
                      <a:endParaRPr lang="en-GB" dirty="0"/>
                    </a:p>
                  </a:txBody>
                  <a:tcPr/>
                </a:tc>
                <a:tc>
                  <a:txBody>
                    <a:bodyPr/>
                    <a:lstStyle/>
                    <a:p>
                      <a:r>
                        <a:rPr lang="en-GB" dirty="0" smtClean="0"/>
                        <a:t>Rugby League</a:t>
                      </a:r>
                      <a:endParaRPr lang="en-GB" dirty="0"/>
                    </a:p>
                  </a:txBody>
                  <a:tcPr/>
                </a:tc>
              </a:tr>
              <a:tr h="370840">
                <a:tc>
                  <a:txBody>
                    <a:bodyPr/>
                    <a:lstStyle/>
                    <a:p>
                      <a:r>
                        <a:rPr lang="en-GB" dirty="0" smtClean="0"/>
                        <a:t>Blind </a:t>
                      </a:r>
                      <a:r>
                        <a:rPr lang="en-GB" dirty="0" smtClean="0"/>
                        <a:t>Cricket</a:t>
                      </a:r>
                      <a:endParaRPr lang="en-GB" dirty="0"/>
                    </a:p>
                  </a:txBody>
                  <a:tcPr/>
                </a:tc>
                <a:tc>
                  <a:txBody>
                    <a:bodyPr/>
                    <a:lstStyle/>
                    <a:p>
                      <a:r>
                        <a:rPr lang="en-GB" dirty="0" smtClean="0"/>
                        <a:t>Rugby</a:t>
                      </a:r>
                      <a:r>
                        <a:rPr lang="en-GB" baseline="0" dirty="0" smtClean="0"/>
                        <a:t> Union</a:t>
                      </a:r>
                      <a:endParaRPr lang="en-GB" dirty="0"/>
                    </a:p>
                  </a:txBody>
                  <a:tcPr/>
                </a:tc>
              </a:tr>
              <a:tr h="370840">
                <a:tc>
                  <a:txBody>
                    <a:bodyPr/>
                    <a:lstStyle/>
                    <a:p>
                      <a:r>
                        <a:rPr lang="en-GB" dirty="0" smtClean="0"/>
                        <a:t>Camogie</a:t>
                      </a:r>
                      <a:endParaRPr lang="en-GB" dirty="0"/>
                    </a:p>
                  </a:txBody>
                  <a:tcPr/>
                </a:tc>
                <a:tc>
                  <a:txBody>
                    <a:bodyPr/>
                    <a:lstStyle/>
                    <a:p>
                      <a:r>
                        <a:rPr lang="en-GB" dirty="0" smtClean="0"/>
                        <a:t>Squash</a:t>
                      </a:r>
                      <a:endParaRPr lang="en-GB" dirty="0"/>
                    </a:p>
                  </a:txBody>
                  <a:tcPr/>
                </a:tc>
              </a:tr>
              <a:tr h="370840">
                <a:tc>
                  <a:txBody>
                    <a:bodyPr/>
                    <a:lstStyle/>
                    <a:p>
                      <a:r>
                        <a:rPr lang="en-GB" dirty="0" smtClean="0"/>
                        <a:t>Cricket</a:t>
                      </a:r>
                      <a:endParaRPr lang="en-GB" dirty="0"/>
                    </a:p>
                  </a:txBody>
                  <a:tcPr/>
                </a:tc>
                <a:tc>
                  <a:txBody>
                    <a:bodyPr/>
                    <a:lstStyle/>
                    <a:p>
                      <a:r>
                        <a:rPr lang="en-GB" dirty="0" smtClean="0"/>
                        <a:t>Table </a:t>
                      </a:r>
                      <a:r>
                        <a:rPr lang="en-GB" dirty="0" smtClean="0"/>
                        <a:t>Cricket</a:t>
                      </a:r>
                      <a:endParaRPr lang="en-GB" dirty="0"/>
                    </a:p>
                  </a:txBody>
                  <a:tcPr/>
                </a:tc>
              </a:tr>
              <a:tr h="370840">
                <a:tc>
                  <a:txBody>
                    <a:bodyPr/>
                    <a:lstStyle/>
                    <a:p>
                      <a:r>
                        <a:rPr lang="en-GB" dirty="0" smtClean="0"/>
                        <a:t>Dance (only used once)</a:t>
                      </a:r>
                      <a:endParaRPr lang="en-GB" dirty="0"/>
                    </a:p>
                  </a:txBody>
                  <a:tcPr/>
                </a:tc>
                <a:tc>
                  <a:txBody>
                    <a:bodyPr/>
                    <a:lstStyle/>
                    <a:p>
                      <a:r>
                        <a:rPr lang="en-GB" dirty="0" smtClean="0"/>
                        <a:t>Table</a:t>
                      </a:r>
                      <a:r>
                        <a:rPr lang="en-GB" baseline="0" dirty="0" smtClean="0"/>
                        <a:t> </a:t>
                      </a:r>
                      <a:r>
                        <a:rPr lang="en-GB" baseline="0" dirty="0" smtClean="0"/>
                        <a:t>Tennis</a:t>
                      </a:r>
                      <a:endParaRPr lang="en-GB" dirty="0"/>
                    </a:p>
                  </a:txBody>
                  <a:tcPr/>
                </a:tc>
              </a:tr>
              <a:tr h="370840">
                <a:tc>
                  <a:txBody>
                    <a:bodyPr/>
                    <a:lstStyle/>
                    <a:p>
                      <a:r>
                        <a:rPr lang="en-GB" dirty="0" smtClean="0"/>
                        <a:t>Gaelic Football</a:t>
                      </a:r>
                      <a:endParaRPr lang="en-GB" dirty="0"/>
                    </a:p>
                  </a:txBody>
                  <a:tcPr/>
                </a:tc>
                <a:tc>
                  <a:txBody>
                    <a:bodyPr/>
                    <a:lstStyle/>
                    <a:p>
                      <a:r>
                        <a:rPr lang="en-GB" dirty="0" smtClean="0"/>
                        <a:t>Tennis</a:t>
                      </a:r>
                      <a:endParaRPr lang="en-GB" dirty="0"/>
                    </a:p>
                  </a:txBody>
                  <a:tcPr/>
                </a:tc>
              </a:tr>
              <a:tr h="370840">
                <a:tc>
                  <a:txBody>
                    <a:bodyPr/>
                    <a:lstStyle/>
                    <a:p>
                      <a:r>
                        <a:rPr lang="en-GB" dirty="0" smtClean="0"/>
                        <a:t>Goal </a:t>
                      </a:r>
                      <a:r>
                        <a:rPr lang="en-GB" dirty="0" smtClean="0"/>
                        <a:t>Ball</a:t>
                      </a:r>
                      <a:endParaRPr lang="en-GB" dirty="0"/>
                    </a:p>
                  </a:txBody>
                  <a:tcPr/>
                </a:tc>
                <a:tc>
                  <a:txBody>
                    <a:bodyPr/>
                    <a:lstStyle/>
                    <a:p>
                      <a:r>
                        <a:rPr lang="en-GB" dirty="0" smtClean="0"/>
                        <a:t>Volley</a:t>
                      </a:r>
                      <a:r>
                        <a:rPr lang="en-GB" baseline="0" dirty="0" smtClean="0"/>
                        <a:t>ball</a:t>
                      </a:r>
                      <a:endParaRPr lang="en-GB" dirty="0"/>
                    </a:p>
                  </a:txBody>
                  <a:tcPr/>
                </a:tc>
              </a:tr>
              <a:tr h="370840">
                <a:tc>
                  <a:txBody>
                    <a:bodyPr/>
                    <a:lstStyle/>
                    <a:p>
                      <a:r>
                        <a:rPr lang="en-GB" dirty="0" smtClean="0"/>
                        <a:t>Handball</a:t>
                      </a:r>
                      <a:endParaRPr lang="en-GB" dirty="0"/>
                    </a:p>
                  </a:txBody>
                  <a:tcPr/>
                </a:tc>
                <a:tc>
                  <a:txBody>
                    <a:bodyPr/>
                    <a:lstStyle/>
                    <a:p>
                      <a:r>
                        <a:rPr lang="en-GB" dirty="0" smtClean="0"/>
                        <a:t>Wheelchair</a:t>
                      </a:r>
                      <a:r>
                        <a:rPr lang="en-GB" baseline="0" dirty="0" smtClean="0"/>
                        <a:t> </a:t>
                      </a:r>
                      <a:r>
                        <a:rPr lang="en-GB" baseline="0" dirty="0" smtClean="0"/>
                        <a:t>Basketball</a:t>
                      </a:r>
                      <a:endParaRPr lang="en-GB" dirty="0"/>
                    </a:p>
                  </a:txBody>
                  <a:tcPr/>
                </a:tc>
              </a:tr>
              <a:tr h="370840">
                <a:tc>
                  <a:txBody>
                    <a:bodyPr/>
                    <a:lstStyle/>
                    <a:p>
                      <a:r>
                        <a:rPr lang="en-GB" dirty="0" smtClean="0"/>
                        <a:t>Hockey (field)</a:t>
                      </a:r>
                      <a:endParaRPr lang="en-GB" dirty="0"/>
                    </a:p>
                  </a:txBody>
                  <a:tcPr/>
                </a:tc>
                <a:tc>
                  <a:txBody>
                    <a:bodyPr/>
                    <a:lstStyle/>
                    <a:p>
                      <a:r>
                        <a:rPr lang="en-GB" dirty="0" smtClean="0"/>
                        <a:t>Wheelchair </a:t>
                      </a:r>
                      <a:r>
                        <a:rPr lang="en-GB" dirty="0" smtClean="0"/>
                        <a:t>Rugby</a:t>
                      </a:r>
                      <a:endParaRPr lang="en-GB" dirty="0"/>
                    </a:p>
                  </a:txBody>
                  <a:tcPr/>
                </a:tc>
              </a:tr>
              <a:tr h="370840">
                <a:tc>
                  <a:txBody>
                    <a:bodyPr/>
                    <a:lstStyle/>
                    <a:p>
                      <a:r>
                        <a:rPr lang="en-GB" dirty="0" smtClean="0"/>
                        <a:t>Hurling</a:t>
                      </a:r>
                      <a:endParaRPr lang="en-GB" dirty="0"/>
                    </a:p>
                  </a:txBody>
                  <a:tcPr/>
                </a:tc>
                <a:tc>
                  <a:txBody>
                    <a:bodyPr/>
                    <a:lstStyle/>
                    <a:p>
                      <a:endParaRPr lang="en-GB"/>
                    </a:p>
                  </a:txBody>
                  <a:tcPr/>
                </a:tc>
              </a:tr>
              <a:tr h="370840">
                <a:tc>
                  <a:txBody>
                    <a:bodyPr/>
                    <a:lstStyle/>
                    <a:p>
                      <a:r>
                        <a:rPr lang="en-GB" dirty="0" smtClean="0"/>
                        <a:t>Lacrosse</a:t>
                      </a:r>
                      <a:endParaRPr lang="en-GB" dirty="0"/>
                    </a:p>
                  </a:txBody>
                  <a:tcPr/>
                </a:tc>
                <a:tc>
                  <a:txBody>
                    <a:bodyPr/>
                    <a:lstStyle/>
                    <a:p>
                      <a:endParaRPr lang="en-GB"/>
                    </a:p>
                  </a:txBody>
                  <a:tcPr/>
                </a:tc>
              </a:tr>
              <a:tr h="370840">
                <a:tc>
                  <a:txBody>
                    <a:bodyPr/>
                    <a:lstStyle/>
                    <a:p>
                      <a:r>
                        <a:rPr lang="en-GB" dirty="0" smtClean="0"/>
                        <a:t>Netball</a:t>
                      </a:r>
                      <a:endParaRPr lang="en-GB" dirty="0"/>
                    </a:p>
                  </a:txBody>
                  <a:tcPr/>
                </a:tc>
                <a:tc>
                  <a:txBody>
                    <a:bodyPr/>
                    <a:lstStyle/>
                    <a:p>
                      <a:endParaRPr lang="en-GB" dirty="0"/>
                    </a:p>
                  </a:txBody>
                  <a:tcPr/>
                </a:tc>
              </a:tr>
            </a:tbl>
          </a:graphicData>
        </a:graphic>
      </p:graphicFrame>
    </p:spTree>
    <p:extLst>
      <p:ext uri="{BB962C8B-B14F-4D97-AF65-F5344CB8AC3E}">
        <p14:creationId xmlns:p14="http://schemas.microsoft.com/office/powerpoint/2010/main" val="3986533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443" y="-98514"/>
            <a:ext cx="10515600" cy="1325563"/>
          </a:xfrm>
        </p:spPr>
        <p:txBody>
          <a:bodyPr/>
          <a:lstStyle/>
          <a:p>
            <a:r>
              <a:rPr lang="en-GB" dirty="0" smtClean="0"/>
              <a:t>Practical activities - Individual</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11873023"/>
              </p:ext>
            </p:extLst>
          </p:nvPr>
        </p:nvGraphicFramePr>
        <p:xfrm>
          <a:off x="580623" y="949863"/>
          <a:ext cx="10515600" cy="5461000"/>
        </p:xfrm>
        <a:graphic>
          <a:graphicData uri="http://schemas.openxmlformats.org/drawingml/2006/table">
            <a:tbl>
              <a:tblPr firstRow="1" bandRow="1">
                <a:tableStyleId>{69CF1AB2-1976-4502-BF36-3FF5EA218861}</a:tableStyleId>
              </a:tblPr>
              <a:tblGrid>
                <a:gridCol w="5257800"/>
                <a:gridCol w="5257800"/>
              </a:tblGrid>
              <a:tr h="370840">
                <a:tc>
                  <a:txBody>
                    <a:bodyPr/>
                    <a:lstStyle/>
                    <a:p>
                      <a:r>
                        <a:rPr lang="en-GB" b="0" dirty="0" smtClean="0"/>
                        <a:t>Amateur</a:t>
                      </a:r>
                      <a:r>
                        <a:rPr lang="en-GB" b="0" baseline="0" dirty="0" smtClean="0"/>
                        <a:t> </a:t>
                      </a:r>
                      <a:r>
                        <a:rPr lang="en-GB" b="0" baseline="0" dirty="0" smtClean="0"/>
                        <a:t>Boxing</a:t>
                      </a:r>
                      <a:endParaRPr lang="en-GB" b="0" dirty="0"/>
                    </a:p>
                  </a:txBody>
                  <a:tcPr/>
                </a:tc>
                <a:tc>
                  <a:txBody>
                    <a:bodyPr/>
                    <a:lstStyle/>
                    <a:p>
                      <a:r>
                        <a:rPr lang="en-GB" b="0" dirty="0" smtClean="0"/>
                        <a:t>Sculling</a:t>
                      </a:r>
                      <a:endParaRPr lang="en-GB" b="0" dirty="0"/>
                    </a:p>
                  </a:txBody>
                  <a:tcPr/>
                </a:tc>
              </a:tr>
              <a:tr h="370840">
                <a:tc>
                  <a:txBody>
                    <a:bodyPr/>
                    <a:lstStyle/>
                    <a:p>
                      <a:r>
                        <a:rPr lang="en-GB" dirty="0" smtClean="0"/>
                        <a:t>Athletics</a:t>
                      </a:r>
                      <a:endParaRPr lang="en-GB" dirty="0"/>
                    </a:p>
                  </a:txBody>
                  <a:tcPr/>
                </a:tc>
                <a:tc>
                  <a:txBody>
                    <a:bodyPr/>
                    <a:lstStyle/>
                    <a:p>
                      <a:r>
                        <a:rPr lang="en-GB" dirty="0" smtClean="0"/>
                        <a:t>Skiing</a:t>
                      </a:r>
                      <a:r>
                        <a:rPr lang="en-GB" baseline="0" dirty="0" smtClean="0"/>
                        <a:t> (must take place on snow)</a:t>
                      </a:r>
                      <a:endParaRPr lang="en-GB" dirty="0"/>
                    </a:p>
                  </a:txBody>
                  <a:tcPr/>
                </a:tc>
              </a:tr>
              <a:tr h="370840">
                <a:tc>
                  <a:txBody>
                    <a:bodyPr/>
                    <a:lstStyle/>
                    <a:p>
                      <a:r>
                        <a:rPr lang="en-GB" dirty="0" smtClean="0"/>
                        <a:t>Badminton</a:t>
                      </a:r>
                      <a:r>
                        <a:rPr lang="en-GB" baseline="0" dirty="0" smtClean="0"/>
                        <a:t> (cannot be assessed with doubles)</a:t>
                      </a:r>
                      <a:endParaRPr lang="en-GB" dirty="0"/>
                    </a:p>
                  </a:txBody>
                  <a:tcPr/>
                </a:tc>
                <a:tc>
                  <a:txBody>
                    <a:bodyPr/>
                    <a:lstStyle/>
                    <a:p>
                      <a:r>
                        <a:rPr lang="en-GB" dirty="0" smtClean="0"/>
                        <a:t>Snowboarding</a:t>
                      </a:r>
                      <a:r>
                        <a:rPr lang="en-GB" baseline="0" dirty="0" smtClean="0"/>
                        <a:t> (must take place on snow)</a:t>
                      </a:r>
                      <a:endParaRPr lang="en-GB" dirty="0"/>
                    </a:p>
                  </a:txBody>
                  <a:tcPr/>
                </a:tc>
              </a:tr>
              <a:tr h="370840">
                <a:tc>
                  <a:txBody>
                    <a:bodyPr/>
                    <a:lstStyle/>
                    <a:p>
                      <a:r>
                        <a:rPr lang="en-GB" dirty="0" err="1" smtClean="0"/>
                        <a:t>Boccia</a:t>
                      </a:r>
                      <a:endParaRPr lang="en-GB" dirty="0"/>
                    </a:p>
                  </a:txBody>
                  <a:tcPr/>
                </a:tc>
                <a:tc>
                  <a:txBody>
                    <a:bodyPr/>
                    <a:lstStyle/>
                    <a:p>
                      <a:r>
                        <a:rPr lang="en-GB" dirty="0" smtClean="0"/>
                        <a:t>Squash</a:t>
                      </a:r>
                      <a:endParaRPr lang="en-GB" dirty="0"/>
                    </a:p>
                  </a:txBody>
                  <a:tcPr/>
                </a:tc>
              </a:tr>
              <a:tr h="370840">
                <a:tc>
                  <a:txBody>
                    <a:bodyPr/>
                    <a:lstStyle/>
                    <a:p>
                      <a:r>
                        <a:rPr lang="en-GB" dirty="0" smtClean="0"/>
                        <a:t>Canoeing</a:t>
                      </a:r>
                      <a:endParaRPr lang="en-GB" dirty="0"/>
                    </a:p>
                  </a:txBody>
                  <a:tcPr/>
                </a:tc>
                <a:tc>
                  <a:txBody>
                    <a:bodyPr/>
                    <a:lstStyle/>
                    <a:p>
                      <a:r>
                        <a:rPr lang="en-GB" dirty="0" smtClean="0"/>
                        <a:t>Swimming</a:t>
                      </a:r>
                      <a:r>
                        <a:rPr lang="en-GB" baseline="0" dirty="0" smtClean="0"/>
                        <a:t> (cannot be synchronised)</a:t>
                      </a:r>
                      <a:endParaRPr lang="en-GB" dirty="0"/>
                    </a:p>
                  </a:txBody>
                  <a:tcPr/>
                </a:tc>
              </a:tr>
              <a:tr h="370840">
                <a:tc>
                  <a:txBody>
                    <a:bodyPr/>
                    <a:lstStyle/>
                    <a:p>
                      <a:r>
                        <a:rPr lang="en-GB" dirty="0" smtClean="0"/>
                        <a:t>Cycling</a:t>
                      </a:r>
                      <a:endParaRPr lang="en-GB" dirty="0"/>
                    </a:p>
                  </a:txBody>
                  <a:tcPr/>
                </a:tc>
                <a:tc>
                  <a:txBody>
                    <a:bodyPr/>
                    <a:lstStyle/>
                    <a:p>
                      <a:r>
                        <a:rPr lang="en-GB" dirty="0" smtClean="0"/>
                        <a:t>Table</a:t>
                      </a:r>
                      <a:r>
                        <a:rPr lang="en-GB" baseline="0" dirty="0" smtClean="0"/>
                        <a:t> </a:t>
                      </a:r>
                      <a:r>
                        <a:rPr lang="en-GB" baseline="0" dirty="0" smtClean="0"/>
                        <a:t>Tennis</a:t>
                      </a:r>
                      <a:endParaRPr lang="en-GB" dirty="0"/>
                    </a:p>
                  </a:txBody>
                  <a:tcPr/>
                </a:tc>
              </a:tr>
              <a:tr h="370840">
                <a:tc>
                  <a:txBody>
                    <a:bodyPr/>
                    <a:lstStyle/>
                    <a:p>
                      <a:r>
                        <a:rPr lang="en-GB" dirty="0" smtClean="0"/>
                        <a:t>Dance (only used once)</a:t>
                      </a:r>
                      <a:endParaRPr lang="en-GB" dirty="0"/>
                    </a:p>
                  </a:txBody>
                  <a:tcPr/>
                </a:tc>
                <a:tc>
                  <a:txBody>
                    <a:bodyPr/>
                    <a:lstStyle/>
                    <a:p>
                      <a:r>
                        <a:rPr lang="en-GB" dirty="0" smtClean="0"/>
                        <a:t>Tennis</a:t>
                      </a:r>
                      <a:endParaRPr lang="en-GB" dirty="0"/>
                    </a:p>
                  </a:txBody>
                  <a:tcPr/>
                </a:tc>
              </a:tr>
              <a:tr h="370840">
                <a:tc>
                  <a:txBody>
                    <a:bodyPr/>
                    <a:lstStyle/>
                    <a:p>
                      <a:r>
                        <a:rPr lang="en-GB" dirty="0" smtClean="0"/>
                        <a:t>Diving</a:t>
                      </a:r>
                      <a:r>
                        <a:rPr lang="en-GB" baseline="0" dirty="0" smtClean="0"/>
                        <a:t> (platform diving)</a:t>
                      </a:r>
                      <a:endParaRPr lang="en-GB" dirty="0"/>
                    </a:p>
                  </a:txBody>
                  <a:tcPr/>
                </a:tc>
                <a:tc>
                  <a:txBody>
                    <a:bodyPr/>
                    <a:lstStyle/>
                    <a:p>
                      <a:r>
                        <a:rPr lang="en-GB" dirty="0" err="1" smtClean="0"/>
                        <a:t>Trampolining</a:t>
                      </a:r>
                      <a:endParaRPr lang="en-GB" dirty="0"/>
                    </a:p>
                  </a:txBody>
                  <a:tcPr/>
                </a:tc>
              </a:tr>
              <a:tr h="370840">
                <a:tc>
                  <a:txBody>
                    <a:bodyPr/>
                    <a:lstStyle/>
                    <a:p>
                      <a:r>
                        <a:rPr lang="en-GB" dirty="0" smtClean="0"/>
                        <a:t>Equestrian</a:t>
                      </a:r>
                      <a:endParaRPr lang="en-GB" dirty="0"/>
                    </a:p>
                  </a:txBody>
                  <a:tcPr/>
                </a:tc>
                <a:tc>
                  <a:txBody>
                    <a:bodyPr/>
                    <a:lstStyle/>
                    <a:p>
                      <a:r>
                        <a:rPr lang="en-GB" dirty="0" smtClean="0"/>
                        <a:t>Volley</a:t>
                      </a:r>
                      <a:r>
                        <a:rPr lang="en-GB" baseline="0" dirty="0" smtClean="0"/>
                        <a:t>ball</a:t>
                      </a:r>
                      <a:endParaRPr lang="en-GB" dirty="0"/>
                    </a:p>
                  </a:txBody>
                  <a:tcPr/>
                </a:tc>
              </a:tr>
              <a:tr h="370840">
                <a:tc>
                  <a:txBody>
                    <a:bodyPr/>
                    <a:lstStyle/>
                    <a:p>
                      <a:r>
                        <a:rPr lang="en-GB" dirty="0" smtClean="0"/>
                        <a:t>Golf</a:t>
                      </a:r>
                      <a:endParaRPr lang="en-GB" dirty="0"/>
                    </a:p>
                  </a:txBody>
                  <a:tcPr/>
                </a:tc>
                <a:tc>
                  <a:txBody>
                    <a:bodyPr/>
                    <a:lstStyle/>
                    <a:p>
                      <a:endParaRPr lang="en-GB" dirty="0"/>
                    </a:p>
                  </a:txBody>
                  <a:tcPr/>
                </a:tc>
              </a:tr>
              <a:tr h="370840">
                <a:tc>
                  <a:txBody>
                    <a:bodyPr/>
                    <a:lstStyle/>
                    <a:p>
                      <a:r>
                        <a:rPr lang="en-GB" dirty="0" smtClean="0"/>
                        <a:t>Gymnastics</a:t>
                      </a:r>
                      <a:endParaRPr lang="en-GB" dirty="0"/>
                    </a:p>
                  </a:txBody>
                  <a:tcPr/>
                </a:tc>
                <a:tc>
                  <a:txBody>
                    <a:bodyPr/>
                    <a:lstStyle/>
                    <a:p>
                      <a:endParaRPr lang="en-GB" dirty="0"/>
                    </a:p>
                  </a:txBody>
                  <a:tcPr/>
                </a:tc>
              </a:tr>
              <a:tr h="370840">
                <a:tc>
                  <a:txBody>
                    <a:bodyPr/>
                    <a:lstStyle/>
                    <a:p>
                      <a:r>
                        <a:rPr lang="en-GB" dirty="0" smtClean="0"/>
                        <a:t>Kayaking</a:t>
                      </a:r>
                      <a:r>
                        <a:rPr lang="en-GB" baseline="0" dirty="0" smtClean="0"/>
                        <a:t> (Cannot be assessed with canoeing, sculling or rowing</a:t>
                      </a:r>
                      <a:endParaRPr lang="en-GB" dirty="0"/>
                    </a:p>
                  </a:txBody>
                  <a:tcPr/>
                </a:tc>
                <a:tc>
                  <a:txBody>
                    <a:bodyPr/>
                    <a:lstStyle/>
                    <a:p>
                      <a:endParaRPr lang="en-GB"/>
                    </a:p>
                  </a:txBody>
                  <a:tcPr/>
                </a:tc>
              </a:tr>
              <a:tr h="370840">
                <a:tc>
                  <a:txBody>
                    <a:bodyPr/>
                    <a:lstStyle/>
                    <a:p>
                      <a:r>
                        <a:rPr lang="en-GB" dirty="0" err="1" smtClean="0"/>
                        <a:t>Polybat</a:t>
                      </a:r>
                      <a:endParaRPr lang="en-GB" dirty="0"/>
                    </a:p>
                  </a:txBody>
                  <a:tcPr/>
                </a:tc>
                <a:tc>
                  <a:txBody>
                    <a:bodyPr/>
                    <a:lstStyle/>
                    <a:p>
                      <a:endParaRPr lang="en-GB" dirty="0"/>
                    </a:p>
                  </a:txBody>
                  <a:tcPr/>
                </a:tc>
              </a:tr>
              <a:tr h="370840">
                <a:tc>
                  <a:txBody>
                    <a:bodyPr/>
                    <a:lstStyle/>
                    <a:p>
                      <a:r>
                        <a:rPr lang="en-GB" dirty="0" smtClean="0"/>
                        <a:t>Rock</a:t>
                      </a:r>
                      <a:r>
                        <a:rPr lang="en-GB" baseline="0" dirty="0" smtClean="0"/>
                        <a:t> </a:t>
                      </a:r>
                      <a:r>
                        <a:rPr lang="en-GB" baseline="0" dirty="0" smtClean="0"/>
                        <a:t>Climbing</a:t>
                      </a:r>
                      <a:endParaRPr lang="en-GB" dirty="0"/>
                    </a:p>
                  </a:txBody>
                  <a:tcPr/>
                </a:tc>
                <a:tc>
                  <a:txBody>
                    <a:bodyPr/>
                    <a:lstStyle/>
                    <a:p>
                      <a:endParaRPr lang="en-GB" dirty="0"/>
                    </a:p>
                  </a:txBody>
                  <a:tcPr/>
                </a:tc>
              </a:tr>
            </a:tbl>
          </a:graphicData>
        </a:graphic>
      </p:graphicFrame>
    </p:spTree>
    <p:extLst>
      <p:ext uri="{BB962C8B-B14F-4D97-AF65-F5344CB8AC3E}">
        <p14:creationId xmlns:p14="http://schemas.microsoft.com/office/powerpoint/2010/main" val="33268929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TotalTime>
  <Words>398</Words>
  <Application>Microsoft Office PowerPoint</Application>
  <PresentationFormat>Widescreen</PresentationFormat>
  <Paragraphs>71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GCSE PE</vt:lpstr>
      <vt:lpstr>Subject</vt:lpstr>
      <vt:lpstr>Practical activities - Team</vt:lpstr>
      <vt:lpstr>Practical activities - Individual</vt:lpstr>
    </vt:vector>
  </TitlesOfParts>
  <Company>Torch Academy Gateway Trust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dc:title>
  <dc:creator>Jenny Brown</dc:creator>
  <cp:lastModifiedBy>Kaye Singleton</cp:lastModifiedBy>
  <cp:revision>14</cp:revision>
  <dcterms:created xsi:type="dcterms:W3CDTF">2016-01-11T13:39:55Z</dcterms:created>
  <dcterms:modified xsi:type="dcterms:W3CDTF">2016-10-04T07:57:19Z</dcterms:modified>
</cp:coreProperties>
</file>