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D8E4545-D1D2-467A-AF83-C62508E95936}" type="datetimeFigureOut">
              <a:rPr lang="en-GB" smtClean="0"/>
              <a:t>13/06/2017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A30821-FF92-49FA-8143-685D3E451E33}" type="slidenum">
              <a:rPr lang="en-GB" smtClean="0"/>
              <a:t>‹#›</a:t>
            </a:fld>
            <a:endParaRPr lang="en-GB"/>
          </a:p>
        </p:txBody>
      </p:sp>
    </p:spTree>
    <p:extLst>
      <p:ext uri="{BB962C8B-B14F-4D97-AF65-F5344CB8AC3E}">
        <p14:creationId xmlns:p14="http://schemas.microsoft.com/office/powerpoint/2010/main" val="1386420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8E4545-D1D2-467A-AF83-C62508E95936}" type="datetimeFigureOut">
              <a:rPr lang="en-GB" smtClean="0"/>
              <a:t>13/06/2017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A30821-FF92-49FA-8143-685D3E451E33}" type="slidenum">
              <a:rPr lang="en-GB" smtClean="0"/>
              <a:t>‹#›</a:t>
            </a:fld>
            <a:endParaRPr lang="en-GB"/>
          </a:p>
        </p:txBody>
      </p:sp>
    </p:spTree>
    <p:extLst>
      <p:ext uri="{BB962C8B-B14F-4D97-AF65-F5344CB8AC3E}">
        <p14:creationId xmlns:p14="http://schemas.microsoft.com/office/powerpoint/2010/main" val="890686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8E4545-D1D2-467A-AF83-C62508E95936}" type="datetimeFigureOut">
              <a:rPr lang="en-GB" smtClean="0"/>
              <a:t>13/06/2017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A30821-FF92-49FA-8143-685D3E451E33}" type="slidenum">
              <a:rPr lang="en-GB" smtClean="0"/>
              <a:t>‹#›</a:t>
            </a:fld>
            <a:endParaRPr lang="en-GB"/>
          </a:p>
        </p:txBody>
      </p:sp>
    </p:spTree>
    <p:extLst>
      <p:ext uri="{BB962C8B-B14F-4D97-AF65-F5344CB8AC3E}">
        <p14:creationId xmlns:p14="http://schemas.microsoft.com/office/powerpoint/2010/main" val="1607008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8E4545-D1D2-467A-AF83-C62508E95936}" type="datetimeFigureOut">
              <a:rPr lang="en-GB" smtClean="0"/>
              <a:t>13/06/2017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A30821-FF92-49FA-8143-685D3E451E33}" type="slidenum">
              <a:rPr lang="en-GB" smtClean="0"/>
              <a:t>‹#›</a:t>
            </a:fld>
            <a:endParaRPr lang="en-GB"/>
          </a:p>
        </p:txBody>
      </p:sp>
    </p:spTree>
    <p:extLst>
      <p:ext uri="{BB962C8B-B14F-4D97-AF65-F5344CB8AC3E}">
        <p14:creationId xmlns:p14="http://schemas.microsoft.com/office/powerpoint/2010/main" val="3352291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8E4545-D1D2-467A-AF83-C62508E95936}" type="datetimeFigureOut">
              <a:rPr lang="en-GB" smtClean="0"/>
              <a:t>13/06/2017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A30821-FF92-49FA-8143-685D3E451E33}" type="slidenum">
              <a:rPr lang="en-GB" smtClean="0"/>
              <a:t>‹#›</a:t>
            </a:fld>
            <a:endParaRPr lang="en-GB"/>
          </a:p>
        </p:txBody>
      </p:sp>
    </p:spTree>
    <p:extLst>
      <p:ext uri="{BB962C8B-B14F-4D97-AF65-F5344CB8AC3E}">
        <p14:creationId xmlns:p14="http://schemas.microsoft.com/office/powerpoint/2010/main" val="2219444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D8E4545-D1D2-467A-AF83-C62508E95936}" type="datetimeFigureOut">
              <a:rPr lang="en-GB" smtClean="0"/>
              <a:t>13/06/2017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2A30821-FF92-49FA-8143-685D3E451E33}" type="slidenum">
              <a:rPr lang="en-GB" smtClean="0"/>
              <a:t>‹#›</a:t>
            </a:fld>
            <a:endParaRPr lang="en-GB"/>
          </a:p>
        </p:txBody>
      </p:sp>
    </p:spTree>
    <p:extLst>
      <p:ext uri="{BB962C8B-B14F-4D97-AF65-F5344CB8AC3E}">
        <p14:creationId xmlns:p14="http://schemas.microsoft.com/office/powerpoint/2010/main" val="221188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D8E4545-D1D2-467A-AF83-C62508E95936}" type="datetimeFigureOut">
              <a:rPr lang="en-GB" smtClean="0"/>
              <a:t>13/06/2017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2A30821-FF92-49FA-8143-685D3E451E33}" type="slidenum">
              <a:rPr lang="en-GB" smtClean="0"/>
              <a:t>‹#›</a:t>
            </a:fld>
            <a:endParaRPr lang="en-GB"/>
          </a:p>
        </p:txBody>
      </p:sp>
    </p:spTree>
    <p:extLst>
      <p:ext uri="{BB962C8B-B14F-4D97-AF65-F5344CB8AC3E}">
        <p14:creationId xmlns:p14="http://schemas.microsoft.com/office/powerpoint/2010/main" val="2717820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D8E4545-D1D2-467A-AF83-C62508E95936}" type="datetimeFigureOut">
              <a:rPr lang="en-GB" smtClean="0"/>
              <a:t>13/06/2017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2A30821-FF92-49FA-8143-685D3E451E33}" type="slidenum">
              <a:rPr lang="en-GB" smtClean="0"/>
              <a:t>‹#›</a:t>
            </a:fld>
            <a:endParaRPr lang="en-GB"/>
          </a:p>
        </p:txBody>
      </p:sp>
    </p:spTree>
    <p:extLst>
      <p:ext uri="{BB962C8B-B14F-4D97-AF65-F5344CB8AC3E}">
        <p14:creationId xmlns:p14="http://schemas.microsoft.com/office/powerpoint/2010/main" val="85145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8E4545-D1D2-467A-AF83-C62508E95936}" type="datetimeFigureOut">
              <a:rPr lang="en-GB" smtClean="0"/>
              <a:t>13/06/2017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2A30821-FF92-49FA-8143-685D3E451E33}" type="slidenum">
              <a:rPr lang="en-GB" smtClean="0"/>
              <a:t>‹#›</a:t>
            </a:fld>
            <a:endParaRPr lang="en-GB"/>
          </a:p>
        </p:txBody>
      </p:sp>
    </p:spTree>
    <p:extLst>
      <p:ext uri="{BB962C8B-B14F-4D97-AF65-F5344CB8AC3E}">
        <p14:creationId xmlns:p14="http://schemas.microsoft.com/office/powerpoint/2010/main" val="1914874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8E4545-D1D2-467A-AF83-C62508E95936}" type="datetimeFigureOut">
              <a:rPr lang="en-GB" smtClean="0"/>
              <a:t>13/06/2017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2A30821-FF92-49FA-8143-685D3E451E33}" type="slidenum">
              <a:rPr lang="en-GB" smtClean="0"/>
              <a:t>‹#›</a:t>
            </a:fld>
            <a:endParaRPr lang="en-GB"/>
          </a:p>
        </p:txBody>
      </p:sp>
    </p:spTree>
    <p:extLst>
      <p:ext uri="{BB962C8B-B14F-4D97-AF65-F5344CB8AC3E}">
        <p14:creationId xmlns:p14="http://schemas.microsoft.com/office/powerpoint/2010/main" val="1878911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8E4545-D1D2-467A-AF83-C62508E95936}" type="datetimeFigureOut">
              <a:rPr lang="en-GB" smtClean="0"/>
              <a:t>13/06/2017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2A30821-FF92-49FA-8143-685D3E451E33}" type="slidenum">
              <a:rPr lang="en-GB" smtClean="0"/>
              <a:t>‹#›</a:t>
            </a:fld>
            <a:endParaRPr lang="en-GB"/>
          </a:p>
        </p:txBody>
      </p:sp>
    </p:spTree>
    <p:extLst>
      <p:ext uri="{BB962C8B-B14F-4D97-AF65-F5344CB8AC3E}">
        <p14:creationId xmlns:p14="http://schemas.microsoft.com/office/powerpoint/2010/main" val="294173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8E4545-D1D2-467A-AF83-C62508E95936}" type="datetimeFigureOut">
              <a:rPr lang="en-GB" smtClean="0"/>
              <a:t>13/06/2017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A30821-FF92-49FA-8143-685D3E451E33}" type="slidenum">
              <a:rPr lang="en-GB" smtClean="0"/>
              <a:t>‹#›</a:t>
            </a:fld>
            <a:endParaRPr lang="en-GB"/>
          </a:p>
        </p:txBody>
      </p:sp>
    </p:spTree>
    <p:extLst>
      <p:ext uri="{BB962C8B-B14F-4D97-AF65-F5344CB8AC3E}">
        <p14:creationId xmlns:p14="http://schemas.microsoft.com/office/powerpoint/2010/main" val="602562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Mental Health</a:t>
            </a:r>
            <a:br>
              <a:rPr lang="en-GB" dirty="0" smtClean="0"/>
            </a:br>
            <a:r>
              <a:rPr lang="en-GB" dirty="0" smtClean="0"/>
              <a:t>Parent Forum</a:t>
            </a:r>
            <a:endParaRPr lang="en-GB" dirty="0"/>
          </a:p>
        </p:txBody>
      </p:sp>
      <p:sp>
        <p:nvSpPr>
          <p:cNvPr id="3" name="Subtitle 2"/>
          <p:cNvSpPr>
            <a:spLocks noGrp="1"/>
          </p:cNvSpPr>
          <p:nvPr>
            <p:ph type="subTitle" idx="1"/>
          </p:nvPr>
        </p:nvSpPr>
        <p:spPr/>
        <p:txBody>
          <a:bodyPr/>
          <a:lstStyle/>
          <a:p>
            <a:r>
              <a:rPr lang="en-GB" dirty="0" smtClean="0"/>
              <a:t>Nottingham Free School</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75460" y="5807831"/>
            <a:ext cx="768625" cy="912590"/>
          </a:xfrm>
          <a:prstGeom prst="rect">
            <a:avLst/>
          </a:prstGeom>
        </p:spPr>
      </p:pic>
    </p:spTree>
    <p:extLst>
      <p:ext uri="{BB962C8B-B14F-4D97-AF65-F5344CB8AC3E}">
        <p14:creationId xmlns:p14="http://schemas.microsoft.com/office/powerpoint/2010/main" val="2735364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positive mental health?</a:t>
            </a:r>
            <a:endParaRPr lang="en-GB" dirty="0"/>
          </a:p>
        </p:txBody>
      </p:sp>
      <p:sp>
        <p:nvSpPr>
          <p:cNvPr id="3" name="Content Placeholder 2"/>
          <p:cNvSpPr>
            <a:spLocks noGrp="1"/>
          </p:cNvSpPr>
          <p:nvPr>
            <p:ph idx="1"/>
          </p:nvPr>
        </p:nvSpPr>
        <p:spPr/>
        <p:txBody>
          <a:bodyPr/>
          <a:lstStyle/>
          <a:p>
            <a:r>
              <a:rPr lang="en-GB" b="1" dirty="0"/>
              <a:t>Mental health is a state of well-being in which every individual realises his or her own potential, can cope with the normal stresses of life, can work productively and fruitfully, and is able to make a contribution to her or his community. </a:t>
            </a:r>
            <a:endParaRPr lang="en-GB" dirty="0"/>
          </a:p>
          <a:p>
            <a:pPr marL="0" indent="0">
              <a:buNone/>
            </a:pPr>
            <a:endParaRPr lang="en-GB" dirty="0"/>
          </a:p>
          <a:p>
            <a:r>
              <a:rPr lang="en-GB" b="1" dirty="0"/>
              <a:t>(World Health Organization)</a:t>
            </a:r>
            <a:endParaRPr lang="en-GB" dirty="0"/>
          </a:p>
          <a:p>
            <a:pPr marL="0" indent="0">
              <a:buNone/>
            </a:pP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75460" y="5807831"/>
            <a:ext cx="768625" cy="912590"/>
          </a:xfrm>
          <a:prstGeom prst="rect">
            <a:avLst/>
          </a:prstGeom>
        </p:spPr>
      </p:pic>
    </p:spTree>
    <p:extLst>
      <p:ext uri="{BB962C8B-B14F-4D97-AF65-F5344CB8AC3E}">
        <p14:creationId xmlns:p14="http://schemas.microsoft.com/office/powerpoint/2010/main" val="3926567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our aims and objectives?</a:t>
            </a:r>
            <a:endParaRPr lang="en-GB" dirty="0"/>
          </a:p>
        </p:txBody>
      </p:sp>
      <p:sp>
        <p:nvSpPr>
          <p:cNvPr id="3" name="Content Placeholder 2"/>
          <p:cNvSpPr>
            <a:spLocks noGrp="1"/>
          </p:cNvSpPr>
          <p:nvPr>
            <p:ph idx="1"/>
          </p:nvPr>
        </p:nvSpPr>
        <p:spPr/>
        <p:txBody>
          <a:bodyPr/>
          <a:lstStyle/>
          <a:p>
            <a:r>
              <a:rPr lang="en-GB" dirty="0" smtClean="0"/>
              <a:t>Promote </a:t>
            </a:r>
            <a:r>
              <a:rPr lang="en-GB" dirty="0"/>
              <a:t>positive mental health in all staff and students</a:t>
            </a:r>
          </a:p>
          <a:p>
            <a:r>
              <a:rPr lang="en-GB" dirty="0" smtClean="0"/>
              <a:t>Increase </a:t>
            </a:r>
            <a:r>
              <a:rPr lang="en-GB" dirty="0"/>
              <a:t>understanding and awareness of common mental health issues</a:t>
            </a:r>
          </a:p>
          <a:p>
            <a:r>
              <a:rPr lang="en-GB" dirty="0" smtClean="0"/>
              <a:t>Alert </a:t>
            </a:r>
            <a:r>
              <a:rPr lang="en-GB" dirty="0"/>
              <a:t>staff to early warning signs of mental ill health</a:t>
            </a:r>
          </a:p>
          <a:p>
            <a:r>
              <a:rPr lang="en-GB" dirty="0" smtClean="0"/>
              <a:t>Provide </a:t>
            </a:r>
            <a:r>
              <a:rPr lang="en-GB" dirty="0"/>
              <a:t>support to staff working with young people with mental health issues</a:t>
            </a:r>
          </a:p>
          <a:p>
            <a:r>
              <a:rPr lang="en-GB" dirty="0" smtClean="0"/>
              <a:t>Provide </a:t>
            </a:r>
            <a:r>
              <a:rPr lang="en-GB" dirty="0"/>
              <a:t>support to students suffering mental ill health and their peers and parents/carers</a:t>
            </a:r>
          </a:p>
          <a:p>
            <a:pPr marL="0" indent="0">
              <a:buNone/>
            </a:pPr>
            <a:r>
              <a:rPr lang="en-GB" dirty="0"/>
              <a:t> </a:t>
            </a:r>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75460" y="5807831"/>
            <a:ext cx="768625" cy="912590"/>
          </a:xfrm>
          <a:prstGeom prst="rect">
            <a:avLst/>
          </a:prstGeom>
        </p:spPr>
      </p:pic>
    </p:spTree>
    <p:extLst>
      <p:ext uri="{BB962C8B-B14F-4D97-AF65-F5344CB8AC3E}">
        <p14:creationId xmlns:p14="http://schemas.microsoft.com/office/powerpoint/2010/main" val="3148355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teaching of mental health</a:t>
            </a:r>
            <a:endParaRPr lang="en-GB" dirty="0"/>
          </a:p>
        </p:txBody>
      </p:sp>
      <p:sp>
        <p:nvSpPr>
          <p:cNvPr id="3" name="Content Placeholder 2"/>
          <p:cNvSpPr>
            <a:spLocks noGrp="1"/>
          </p:cNvSpPr>
          <p:nvPr>
            <p:ph idx="1"/>
          </p:nvPr>
        </p:nvSpPr>
        <p:spPr/>
        <p:txBody>
          <a:bodyPr>
            <a:normAutofit fontScale="92500" lnSpcReduction="20000"/>
          </a:bodyPr>
          <a:lstStyle/>
          <a:p>
            <a:r>
              <a:rPr lang="en-GB" dirty="0"/>
              <a:t>The skills, knowledge and understanding needed by our students to keep themselves and others physically and mentally healthy and safe are included as part of our PSHE curriculum.  Mental Health Awareness week and other information/strategies are covered during our tutor programme.  </a:t>
            </a:r>
          </a:p>
          <a:p>
            <a:pPr marL="0" indent="0">
              <a:buNone/>
            </a:pPr>
            <a:endParaRPr lang="en-GB" dirty="0"/>
          </a:p>
          <a:p>
            <a:r>
              <a:rPr lang="en-GB" dirty="0"/>
              <a:t>Examples of topics covered are; depression, anxiety, eating disorders and how to deal with  stress through mindfulness/relaxation techniques.</a:t>
            </a:r>
          </a:p>
          <a:p>
            <a:pPr marL="0" indent="0">
              <a:buNone/>
            </a:pPr>
            <a:endParaRPr lang="en-GB" dirty="0"/>
          </a:p>
          <a:p>
            <a:r>
              <a:rPr lang="en-GB" dirty="0"/>
              <a:t>The content of lessons will be determined by the specific needs of the cohort we’re teaching but there will always be an emphasis on enabling students to develop the skills, knowledge, understanding, language and confidence to seek help, as needed, for themselves or others.</a:t>
            </a:r>
          </a:p>
          <a:p>
            <a:pPr marL="0" indent="0">
              <a:buNone/>
            </a:pPr>
            <a:endParaRPr lang="en-GB" dirty="0"/>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75460" y="5807831"/>
            <a:ext cx="768625" cy="912590"/>
          </a:xfrm>
          <a:prstGeom prst="rect">
            <a:avLst/>
          </a:prstGeom>
        </p:spPr>
      </p:pic>
    </p:spTree>
    <p:extLst>
      <p:ext uri="{BB962C8B-B14F-4D97-AF65-F5344CB8AC3E}">
        <p14:creationId xmlns:p14="http://schemas.microsoft.com/office/powerpoint/2010/main" val="2016263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the warning signs?</a:t>
            </a:r>
            <a:endParaRPr lang="en-GB" dirty="0"/>
          </a:p>
        </p:txBody>
      </p:sp>
      <p:sp>
        <p:nvSpPr>
          <p:cNvPr id="3" name="Content Placeholder 2"/>
          <p:cNvSpPr>
            <a:spLocks noGrp="1"/>
          </p:cNvSpPr>
          <p:nvPr>
            <p:ph idx="1"/>
          </p:nvPr>
        </p:nvSpPr>
        <p:spPr/>
        <p:txBody>
          <a:bodyPr>
            <a:normAutofit fontScale="55000" lnSpcReduction="20000"/>
          </a:bodyPr>
          <a:lstStyle/>
          <a:p>
            <a:r>
              <a:rPr lang="en-GB" dirty="0"/>
              <a:t>School staff may become aware of warning signs which indicate a student is experiencing mental health or emotional wellbeing issues. These warning signs should </a:t>
            </a:r>
            <a:r>
              <a:rPr lang="en-GB" b="1" dirty="0"/>
              <a:t>always </a:t>
            </a:r>
            <a:r>
              <a:rPr lang="en-GB" dirty="0"/>
              <a:t>be taken seriously and staff observing any of these should communicate their concerns with Kay Gray or Jenny Brown, our mental health and emotional wellbeing leads.</a:t>
            </a:r>
          </a:p>
          <a:p>
            <a:pPr marL="0" indent="0">
              <a:buNone/>
            </a:pPr>
            <a:endParaRPr lang="en-GB" dirty="0"/>
          </a:p>
          <a:p>
            <a:r>
              <a:rPr lang="en-GB" dirty="0"/>
              <a:t>Possible signs:</a:t>
            </a:r>
          </a:p>
          <a:p>
            <a:pPr marL="0" indent="0">
              <a:buNone/>
            </a:pPr>
            <a:endParaRPr lang="en-GB" dirty="0"/>
          </a:p>
          <a:p>
            <a:r>
              <a:rPr lang="en-GB" dirty="0" smtClean="0"/>
              <a:t>Changes </a:t>
            </a:r>
            <a:r>
              <a:rPr lang="en-GB" dirty="0"/>
              <a:t>in eating/sleeping habits</a:t>
            </a:r>
          </a:p>
          <a:p>
            <a:r>
              <a:rPr lang="en-GB" dirty="0" smtClean="0"/>
              <a:t>Increased </a:t>
            </a:r>
            <a:r>
              <a:rPr lang="en-GB" dirty="0"/>
              <a:t>isolation from friends/family</a:t>
            </a:r>
          </a:p>
          <a:p>
            <a:r>
              <a:rPr lang="en-GB" dirty="0" smtClean="0"/>
              <a:t>Changes </a:t>
            </a:r>
            <a:r>
              <a:rPr lang="en-GB" dirty="0"/>
              <a:t>in activity and mood</a:t>
            </a:r>
          </a:p>
          <a:p>
            <a:r>
              <a:rPr lang="en-GB" dirty="0" smtClean="0"/>
              <a:t>Lowering </a:t>
            </a:r>
            <a:r>
              <a:rPr lang="en-GB" dirty="0"/>
              <a:t>of academic achievement</a:t>
            </a:r>
          </a:p>
          <a:p>
            <a:r>
              <a:rPr lang="en-GB" dirty="0" smtClean="0"/>
              <a:t>Talking </a:t>
            </a:r>
            <a:r>
              <a:rPr lang="en-GB" dirty="0"/>
              <a:t>or joking about self-harm or suicide</a:t>
            </a:r>
          </a:p>
          <a:p>
            <a:r>
              <a:rPr lang="en-GB" dirty="0" smtClean="0"/>
              <a:t>Abusing </a:t>
            </a:r>
            <a:r>
              <a:rPr lang="en-GB" dirty="0"/>
              <a:t>drugs or alcohol</a:t>
            </a:r>
          </a:p>
          <a:p>
            <a:r>
              <a:rPr lang="en-GB" dirty="0" smtClean="0"/>
              <a:t>Expressing </a:t>
            </a:r>
            <a:r>
              <a:rPr lang="en-GB" dirty="0"/>
              <a:t>feelings of failure, uselessness</a:t>
            </a:r>
          </a:p>
          <a:p>
            <a:r>
              <a:rPr lang="en-GB" dirty="0" smtClean="0"/>
              <a:t>Secretive </a:t>
            </a:r>
            <a:r>
              <a:rPr lang="en-GB" dirty="0"/>
              <a:t>behaviour</a:t>
            </a:r>
          </a:p>
          <a:p>
            <a:pPr marL="0" indent="0">
              <a:buNone/>
            </a:pPr>
            <a:endParaRPr lang="en-GB" dirty="0"/>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75460" y="5807831"/>
            <a:ext cx="768625" cy="912590"/>
          </a:xfrm>
          <a:prstGeom prst="rect">
            <a:avLst/>
          </a:prstGeom>
        </p:spPr>
      </p:pic>
    </p:spTree>
    <p:extLst>
      <p:ext uri="{BB962C8B-B14F-4D97-AF65-F5344CB8AC3E}">
        <p14:creationId xmlns:p14="http://schemas.microsoft.com/office/powerpoint/2010/main" val="3318375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Services available at NFS and through NFS</a:t>
            </a:r>
            <a:endParaRPr lang="en-GB" dirty="0"/>
          </a:p>
        </p:txBody>
      </p:sp>
      <p:sp>
        <p:nvSpPr>
          <p:cNvPr id="3" name="Content Placeholder 2"/>
          <p:cNvSpPr>
            <a:spLocks noGrp="1"/>
          </p:cNvSpPr>
          <p:nvPr>
            <p:ph idx="1"/>
          </p:nvPr>
        </p:nvSpPr>
        <p:spPr/>
        <p:txBody>
          <a:bodyPr>
            <a:normAutofit fontScale="70000" lnSpcReduction="20000"/>
          </a:bodyPr>
          <a:lstStyle/>
          <a:p>
            <a:r>
              <a:rPr lang="en-GB" b="1" dirty="0" smtClean="0"/>
              <a:t>KOOTH </a:t>
            </a:r>
            <a:r>
              <a:rPr lang="en-GB" b="1" dirty="0"/>
              <a:t>counselling - </a:t>
            </a:r>
            <a:r>
              <a:rPr lang="en-GB" dirty="0"/>
              <a:t>A free online  and face-to-face service that offers emotional and mental health support for children and young people.</a:t>
            </a:r>
          </a:p>
          <a:p>
            <a:r>
              <a:rPr lang="en-GB" b="1" dirty="0" smtClean="0"/>
              <a:t>Counselling </a:t>
            </a:r>
            <a:r>
              <a:rPr lang="en-GB" b="1" dirty="0"/>
              <a:t>team</a:t>
            </a:r>
            <a:r>
              <a:rPr lang="en-GB" dirty="0"/>
              <a:t>—a free service offered by Nottingham University</a:t>
            </a:r>
          </a:p>
          <a:p>
            <a:r>
              <a:rPr lang="en-GB" b="1" dirty="0" smtClean="0"/>
              <a:t>School </a:t>
            </a:r>
            <a:r>
              <a:rPr lang="en-GB" b="1" dirty="0"/>
              <a:t>Health Team - </a:t>
            </a:r>
            <a:r>
              <a:rPr lang="en-GB" dirty="0"/>
              <a:t>A nurse provides weekly drop in services at the school.</a:t>
            </a:r>
          </a:p>
          <a:p>
            <a:r>
              <a:rPr lang="en-GB" b="1" dirty="0" smtClean="0"/>
              <a:t>CAMHS </a:t>
            </a:r>
            <a:r>
              <a:rPr lang="en-GB" b="1" dirty="0"/>
              <a:t>- </a:t>
            </a:r>
            <a:r>
              <a:rPr lang="en-GB" dirty="0"/>
              <a:t>Child and adolescent mental health services</a:t>
            </a:r>
          </a:p>
          <a:p>
            <a:r>
              <a:rPr lang="en-GB" b="1" dirty="0" smtClean="0"/>
              <a:t>Lifeline </a:t>
            </a:r>
            <a:r>
              <a:rPr lang="en-GB" b="1" dirty="0"/>
              <a:t>- </a:t>
            </a:r>
            <a:r>
              <a:rPr lang="en-GB" dirty="0"/>
              <a:t>raising awareness of drug and alcohol misuse.</a:t>
            </a:r>
          </a:p>
          <a:p>
            <a:r>
              <a:rPr lang="en-GB" b="1" dirty="0" smtClean="0"/>
              <a:t>Parenting </a:t>
            </a:r>
            <a:r>
              <a:rPr lang="en-GB" b="1" dirty="0"/>
              <a:t>teens - </a:t>
            </a:r>
            <a:r>
              <a:rPr lang="en-GB" dirty="0"/>
              <a:t>workshop for parents </a:t>
            </a:r>
          </a:p>
          <a:p>
            <a:r>
              <a:rPr lang="en-GB" b="1" dirty="0" smtClean="0"/>
              <a:t>SHARP—</a:t>
            </a:r>
            <a:r>
              <a:rPr lang="en-GB" dirty="0" smtClean="0"/>
              <a:t>SHARP </a:t>
            </a:r>
            <a:r>
              <a:rPr lang="en-GB" dirty="0"/>
              <a:t>is a self harm awareness and resource project. They offer a wide range of services including family support through mediation, drop in clinics at school and parent helpline.</a:t>
            </a:r>
          </a:p>
          <a:p>
            <a:r>
              <a:rPr lang="en-GB" b="1" dirty="0" smtClean="0"/>
              <a:t>BEMHS </a:t>
            </a:r>
            <a:r>
              <a:rPr lang="en-GB" dirty="0"/>
              <a:t>- The Behavioural and Emotional Health Team at Nottingham City Care is there to help families identify and access the support services available for children and young people with behavioural, emotional or mental health needs.</a:t>
            </a:r>
          </a:p>
          <a:p>
            <a:pPr marL="0" indent="0">
              <a:buNone/>
            </a:pPr>
            <a:r>
              <a:rPr lang="en-GB" dirty="0"/>
              <a:t> </a:t>
            </a:r>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75460" y="5807831"/>
            <a:ext cx="768625" cy="912590"/>
          </a:xfrm>
          <a:prstGeom prst="rect">
            <a:avLst/>
          </a:prstGeom>
        </p:spPr>
      </p:pic>
    </p:spTree>
    <p:extLst>
      <p:ext uri="{BB962C8B-B14F-4D97-AF65-F5344CB8AC3E}">
        <p14:creationId xmlns:p14="http://schemas.microsoft.com/office/powerpoint/2010/main" val="37180372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488</Words>
  <Application>Microsoft Office PowerPoint</Application>
  <PresentationFormat>Widescreen</PresentationFormat>
  <Paragraphs>42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Mental Health Parent Forum</vt:lpstr>
      <vt:lpstr>What is positive mental health?</vt:lpstr>
      <vt:lpstr>What are our aims and objectives?</vt:lpstr>
      <vt:lpstr>The teaching of mental health</vt:lpstr>
      <vt:lpstr>What are the warning signs?</vt:lpstr>
      <vt:lpstr>Services available at NFS and through NFS</vt:lpstr>
    </vt:vector>
  </TitlesOfParts>
  <Company>Torch Academy Gateway Trust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Health Parent Forum</dc:title>
  <dc:creator>Kay Gray</dc:creator>
  <cp:lastModifiedBy>Kay Gray</cp:lastModifiedBy>
  <cp:revision>3</cp:revision>
  <dcterms:created xsi:type="dcterms:W3CDTF">2017-06-13T15:27:02Z</dcterms:created>
  <dcterms:modified xsi:type="dcterms:W3CDTF">2017-06-13T16:07:29Z</dcterms:modified>
</cp:coreProperties>
</file>