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60" r:id="rId6"/>
    <p:sldId id="262" r:id="rId7"/>
    <p:sldId id="263" r:id="rId8"/>
    <p:sldId id="298" r:id="rId9"/>
    <p:sldId id="264" r:id="rId10"/>
    <p:sldId id="265" r:id="rId11"/>
    <p:sldId id="266" r:id="rId12"/>
    <p:sldId id="267" r:id="rId13"/>
    <p:sldId id="299" r:id="rId14"/>
    <p:sldId id="297" r:id="rId15"/>
    <p:sldId id="296" r:id="rId16"/>
    <p:sldId id="270" r:id="rId17"/>
    <p:sldId id="271" r:id="rId18"/>
    <p:sldId id="272" r:id="rId19"/>
    <p:sldId id="273" r:id="rId20"/>
    <p:sldId id="274" r:id="rId21"/>
    <p:sldId id="276" r:id="rId22"/>
    <p:sldId id="277" r:id="rId23"/>
    <p:sldId id="278" r:id="rId24"/>
    <p:sldId id="279" r:id="rId25"/>
    <p:sldId id="280" r:id="rId26"/>
    <p:sldId id="281" r:id="rId27"/>
    <p:sldId id="282" r:id="rId28"/>
    <p:sldId id="283" r:id="rId29"/>
    <p:sldId id="300" r:id="rId30"/>
    <p:sldId id="288" r:id="rId31"/>
    <p:sldId id="301" r:id="rId32"/>
    <p:sldId id="302" r:id="rId33"/>
    <p:sldId id="303" r:id="rId34"/>
    <p:sldId id="294" r:id="rId35"/>
    <p:sldId id="268" r:id="rId36"/>
    <p:sldId id="26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4660"/>
  </p:normalViewPr>
  <p:slideViewPr>
    <p:cSldViewPr snapToGrid="0">
      <p:cViewPr varScale="1">
        <p:scale>
          <a:sx n="74" d="100"/>
          <a:sy n="74" d="100"/>
        </p:scale>
        <p:origin x="6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71D639-B38A-4580-ABB4-DB35CEB39584}" type="datetimeFigureOut">
              <a:rPr lang="en-GB" smtClean="0"/>
              <a:t>16/11/2017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260D62-2FA5-4D35-84A1-ECA26D602E93}" type="slidenum">
              <a:rPr lang="en-GB" smtClean="0"/>
              <a:t>‹#›</a:t>
            </a:fld>
            <a:endParaRPr lang="en-GB"/>
          </a:p>
        </p:txBody>
      </p:sp>
    </p:spTree>
    <p:extLst>
      <p:ext uri="{BB962C8B-B14F-4D97-AF65-F5344CB8AC3E}">
        <p14:creationId xmlns:p14="http://schemas.microsoft.com/office/powerpoint/2010/main" val="774509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44EF0E-13D8-44F4-A8B9-22EBB294628F}" type="slidenum">
              <a:rPr lang="en-GB" smtClean="0"/>
              <a:t>17</a:t>
            </a:fld>
            <a:endParaRPr lang="en-GB"/>
          </a:p>
        </p:txBody>
      </p:sp>
    </p:spTree>
    <p:extLst>
      <p:ext uri="{BB962C8B-B14F-4D97-AF65-F5344CB8AC3E}">
        <p14:creationId xmlns:p14="http://schemas.microsoft.com/office/powerpoint/2010/main" val="3554865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44EF0E-13D8-44F4-A8B9-22EBB294628F}" type="slidenum">
              <a:rPr lang="en-GB" smtClean="0"/>
              <a:t>31</a:t>
            </a:fld>
            <a:endParaRPr lang="en-GB"/>
          </a:p>
        </p:txBody>
      </p:sp>
    </p:spTree>
    <p:extLst>
      <p:ext uri="{BB962C8B-B14F-4D97-AF65-F5344CB8AC3E}">
        <p14:creationId xmlns:p14="http://schemas.microsoft.com/office/powerpoint/2010/main" val="2588801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03728F7-08A2-4CF5-91CB-70C912FF605C}" type="datetimeFigureOut">
              <a:rPr lang="en-GB" smtClean="0"/>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C80D1C-9E58-4D8F-9127-355C35A7B2B3}" type="slidenum">
              <a:rPr lang="en-GB" smtClean="0"/>
              <a:t>‹#›</a:t>
            </a:fld>
            <a:endParaRPr lang="en-GB"/>
          </a:p>
        </p:txBody>
      </p:sp>
    </p:spTree>
    <p:extLst>
      <p:ext uri="{BB962C8B-B14F-4D97-AF65-F5344CB8AC3E}">
        <p14:creationId xmlns:p14="http://schemas.microsoft.com/office/powerpoint/2010/main" val="25801306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03728F7-08A2-4CF5-91CB-70C912FF605C}" type="datetimeFigureOut">
              <a:rPr lang="en-GB" smtClean="0"/>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C80D1C-9E58-4D8F-9127-355C35A7B2B3}" type="slidenum">
              <a:rPr lang="en-GB" smtClean="0"/>
              <a:t>‹#›</a:t>
            </a:fld>
            <a:endParaRPr lang="en-GB"/>
          </a:p>
        </p:txBody>
      </p:sp>
    </p:spTree>
    <p:extLst>
      <p:ext uri="{BB962C8B-B14F-4D97-AF65-F5344CB8AC3E}">
        <p14:creationId xmlns:p14="http://schemas.microsoft.com/office/powerpoint/2010/main" val="193984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03728F7-08A2-4CF5-91CB-70C912FF605C}" type="datetimeFigureOut">
              <a:rPr lang="en-GB" smtClean="0"/>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C80D1C-9E58-4D8F-9127-355C35A7B2B3}" type="slidenum">
              <a:rPr lang="en-GB" smtClean="0"/>
              <a:t>‹#›</a:t>
            </a:fld>
            <a:endParaRPr lang="en-GB"/>
          </a:p>
        </p:txBody>
      </p:sp>
    </p:spTree>
    <p:extLst>
      <p:ext uri="{BB962C8B-B14F-4D97-AF65-F5344CB8AC3E}">
        <p14:creationId xmlns:p14="http://schemas.microsoft.com/office/powerpoint/2010/main" val="1106735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03728F7-08A2-4CF5-91CB-70C912FF605C}" type="datetimeFigureOut">
              <a:rPr lang="en-GB" smtClean="0"/>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C80D1C-9E58-4D8F-9127-355C35A7B2B3}" type="slidenum">
              <a:rPr lang="en-GB" smtClean="0"/>
              <a:t>‹#›</a:t>
            </a:fld>
            <a:endParaRPr lang="en-GB"/>
          </a:p>
        </p:txBody>
      </p:sp>
    </p:spTree>
    <p:extLst>
      <p:ext uri="{BB962C8B-B14F-4D97-AF65-F5344CB8AC3E}">
        <p14:creationId xmlns:p14="http://schemas.microsoft.com/office/powerpoint/2010/main" val="1800183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3728F7-08A2-4CF5-91CB-70C912FF605C}" type="datetimeFigureOut">
              <a:rPr lang="en-GB" smtClean="0"/>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C80D1C-9E58-4D8F-9127-355C35A7B2B3}" type="slidenum">
              <a:rPr lang="en-GB" smtClean="0"/>
              <a:t>‹#›</a:t>
            </a:fld>
            <a:endParaRPr lang="en-GB"/>
          </a:p>
        </p:txBody>
      </p:sp>
    </p:spTree>
    <p:extLst>
      <p:ext uri="{BB962C8B-B14F-4D97-AF65-F5344CB8AC3E}">
        <p14:creationId xmlns:p14="http://schemas.microsoft.com/office/powerpoint/2010/main" val="3692960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03728F7-08A2-4CF5-91CB-70C912FF605C}" type="datetimeFigureOut">
              <a:rPr lang="en-GB" smtClean="0"/>
              <a:t>16/11/2017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C80D1C-9E58-4D8F-9127-355C35A7B2B3}" type="slidenum">
              <a:rPr lang="en-GB" smtClean="0"/>
              <a:t>‹#›</a:t>
            </a:fld>
            <a:endParaRPr lang="en-GB"/>
          </a:p>
        </p:txBody>
      </p:sp>
    </p:spTree>
    <p:extLst>
      <p:ext uri="{BB962C8B-B14F-4D97-AF65-F5344CB8AC3E}">
        <p14:creationId xmlns:p14="http://schemas.microsoft.com/office/powerpoint/2010/main" val="53723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03728F7-08A2-4CF5-91CB-70C912FF605C}" type="datetimeFigureOut">
              <a:rPr lang="en-GB" smtClean="0"/>
              <a:t>16/11/2017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C80D1C-9E58-4D8F-9127-355C35A7B2B3}" type="slidenum">
              <a:rPr lang="en-GB" smtClean="0"/>
              <a:t>‹#›</a:t>
            </a:fld>
            <a:endParaRPr lang="en-GB"/>
          </a:p>
        </p:txBody>
      </p:sp>
    </p:spTree>
    <p:extLst>
      <p:ext uri="{BB962C8B-B14F-4D97-AF65-F5344CB8AC3E}">
        <p14:creationId xmlns:p14="http://schemas.microsoft.com/office/powerpoint/2010/main" val="3333504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03728F7-08A2-4CF5-91CB-70C912FF605C}" type="datetimeFigureOut">
              <a:rPr lang="en-GB" smtClean="0"/>
              <a:t>16/11/2017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C80D1C-9E58-4D8F-9127-355C35A7B2B3}" type="slidenum">
              <a:rPr lang="en-GB" smtClean="0"/>
              <a:t>‹#›</a:t>
            </a:fld>
            <a:endParaRPr lang="en-GB"/>
          </a:p>
        </p:txBody>
      </p:sp>
    </p:spTree>
    <p:extLst>
      <p:ext uri="{BB962C8B-B14F-4D97-AF65-F5344CB8AC3E}">
        <p14:creationId xmlns:p14="http://schemas.microsoft.com/office/powerpoint/2010/main" val="613387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3728F7-08A2-4CF5-91CB-70C912FF605C}" type="datetimeFigureOut">
              <a:rPr lang="en-GB" smtClean="0"/>
              <a:t>16/11/2017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C80D1C-9E58-4D8F-9127-355C35A7B2B3}" type="slidenum">
              <a:rPr lang="en-GB" smtClean="0"/>
              <a:t>‹#›</a:t>
            </a:fld>
            <a:endParaRPr lang="en-GB"/>
          </a:p>
        </p:txBody>
      </p:sp>
    </p:spTree>
    <p:extLst>
      <p:ext uri="{BB962C8B-B14F-4D97-AF65-F5344CB8AC3E}">
        <p14:creationId xmlns:p14="http://schemas.microsoft.com/office/powerpoint/2010/main" val="69468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728F7-08A2-4CF5-91CB-70C912FF605C}" type="datetimeFigureOut">
              <a:rPr lang="en-GB" smtClean="0"/>
              <a:t>16/11/2017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C80D1C-9E58-4D8F-9127-355C35A7B2B3}" type="slidenum">
              <a:rPr lang="en-GB" smtClean="0"/>
              <a:t>‹#›</a:t>
            </a:fld>
            <a:endParaRPr lang="en-GB"/>
          </a:p>
        </p:txBody>
      </p:sp>
    </p:spTree>
    <p:extLst>
      <p:ext uri="{BB962C8B-B14F-4D97-AF65-F5344CB8AC3E}">
        <p14:creationId xmlns:p14="http://schemas.microsoft.com/office/powerpoint/2010/main" val="1750647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728F7-08A2-4CF5-91CB-70C912FF605C}" type="datetimeFigureOut">
              <a:rPr lang="en-GB" smtClean="0"/>
              <a:t>16/11/2017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C80D1C-9E58-4D8F-9127-355C35A7B2B3}" type="slidenum">
              <a:rPr lang="en-GB" smtClean="0"/>
              <a:t>‹#›</a:t>
            </a:fld>
            <a:endParaRPr lang="en-GB"/>
          </a:p>
        </p:txBody>
      </p:sp>
    </p:spTree>
    <p:extLst>
      <p:ext uri="{BB962C8B-B14F-4D97-AF65-F5344CB8AC3E}">
        <p14:creationId xmlns:p14="http://schemas.microsoft.com/office/powerpoint/2010/main" val="2330555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728F7-08A2-4CF5-91CB-70C912FF605C}" type="datetimeFigureOut">
              <a:rPr lang="en-GB" smtClean="0"/>
              <a:t>16/11/2017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80D1C-9E58-4D8F-9127-355C35A7B2B3}" type="slidenum">
              <a:rPr lang="en-GB" smtClean="0"/>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16747" y="5683583"/>
            <a:ext cx="898445" cy="986759"/>
          </a:xfrm>
          <a:prstGeom prst="rect">
            <a:avLst/>
          </a:prstGeom>
        </p:spPr>
      </p:pic>
    </p:spTree>
    <p:extLst>
      <p:ext uri="{BB962C8B-B14F-4D97-AF65-F5344CB8AC3E}">
        <p14:creationId xmlns:p14="http://schemas.microsoft.com/office/powerpoint/2010/main" val="2396863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sparknotes.com/"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www.bbc.co.uk/education"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TUoJc0NPajQ"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brainfacts.org/sensing-thinking-behaving/sleep/articles/2012/sleep-an-overview/"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Welcome to our GCSE information evening</a:t>
            </a:r>
            <a:endParaRPr lang="en-GB" dirty="0"/>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0096" y="5538902"/>
            <a:ext cx="1056617" cy="1160479"/>
          </a:xfrm>
          <a:prstGeom prst="rect">
            <a:avLst/>
          </a:prstGeom>
        </p:spPr>
      </p:pic>
    </p:spTree>
    <p:extLst>
      <p:ext uri="{BB962C8B-B14F-4D97-AF65-F5344CB8AC3E}">
        <p14:creationId xmlns:p14="http://schemas.microsoft.com/office/powerpoint/2010/main" val="329990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87829" y="659347"/>
            <a:ext cx="10860832" cy="737118"/>
          </a:xfrm>
          <a:prstGeom prst="round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smtClean="0">
                <a:solidFill>
                  <a:schemeClr val="tx1"/>
                </a:solidFill>
              </a:rPr>
              <a:t>November assessments</a:t>
            </a:r>
            <a:endParaRPr lang="en-GB" sz="3600" dirty="0">
              <a:solidFill>
                <a:schemeClr val="tx1"/>
              </a:solidFill>
            </a:endParaRPr>
          </a:p>
        </p:txBody>
      </p:sp>
      <p:pic>
        <p:nvPicPr>
          <p:cNvPr id="4" name="Picture 3"/>
          <p:cNvPicPr>
            <a:picLocks noChangeAspect="1"/>
          </p:cNvPicPr>
          <p:nvPr/>
        </p:nvPicPr>
        <p:blipFill rotWithShape="1">
          <a:blip r:embed="rId2"/>
          <a:srcRect l="7804" t="23243" r="20236" b="15316"/>
          <a:stretch/>
        </p:blipFill>
        <p:spPr>
          <a:xfrm>
            <a:off x="197707" y="1606529"/>
            <a:ext cx="10676867" cy="5127903"/>
          </a:xfrm>
          <a:prstGeom prst="rect">
            <a:avLst/>
          </a:prstGeom>
        </p:spPr>
      </p:pic>
    </p:spTree>
    <p:extLst>
      <p:ext uri="{BB962C8B-B14F-4D97-AF65-F5344CB8AC3E}">
        <p14:creationId xmlns:p14="http://schemas.microsoft.com/office/powerpoint/2010/main" val="803157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47189" y="435827"/>
            <a:ext cx="10860832" cy="737118"/>
          </a:xfrm>
          <a:prstGeom prst="round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smtClean="0">
                <a:solidFill>
                  <a:schemeClr val="tx1"/>
                </a:solidFill>
              </a:rPr>
              <a:t>Things to remember</a:t>
            </a:r>
            <a:endParaRPr lang="en-GB" sz="3600" dirty="0">
              <a:solidFill>
                <a:schemeClr val="tx1"/>
              </a:solidFill>
            </a:endParaRPr>
          </a:p>
        </p:txBody>
      </p:sp>
      <p:sp>
        <p:nvSpPr>
          <p:cNvPr id="3" name="TextBox 2"/>
          <p:cNvSpPr txBox="1"/>
          <p:nvPr/>
        </p:nvSpPr>
        <p:spPr>
          <a:xfrm>
            <a:off x="587829" y="1828800"/>
            <a:ext cx="10860832" cy="4031873"/>
          </a:xfrm>
          <a:prstGeom prst="rect">
            <a:avLst/>
          </a:prstGeom>
          <a:noFill/>
        </p:spPr>
        <p:txBody>
          <a:bodyPr wrap="square" rtlCol="0">
            <a:spAutoFit/>
          </a:bodyPr>
          <a:lstStyle/>
          <a:p>
            <a:r>
              <a:rPr lang="en-GB" sz="3200" dirty="0" smtClean="0"/>
              <a:t>A clear pencil with all equipment:</a:t>
            </a:r>
          </a:p>
          <a:p>
            <a:r>
              <a:rPr lang="en-GB" sz="3200" dirty="0" smtClean="0"/>
              <a:t>Pen, pencil, ruler, rubber, protractor, compasses, highlighters</a:t>
            </a:r>
          </a:p>
          <a:p>
            <a:endParaRPr lang="en-GB" sz="3200" dirty="0"/>
          </a:p>
          <a:p>
            <a:r>
              <a:rPr lang="en-GB" sz="3200" dirty="0" smtClean="0"/>
              <a:t>A scientific calculator</a:t>
            </a:r>
          </a:p>
          <a:p>
            <a:endParaRPr lang="en-GB" sz="3200" dirty="0"/>
          </a:p>
          <a:p>
            <a:r>
              <a:rPr lang="en-GB" sz="3200" dirty="0" smtClean="0"/>
              <a:t>Water bottle</a:t>
            </a:r>
          </a:p>
          <a:p>
            <a:endParaRPr lang="en-GB" sz="3200" dirty="0"/>
          </a:p>
          <a:p>
            <a:r>
              <a:rPr lang="en-GB" sz="3200" dirty="0" smtClean="0"/>
              <a:t>Healthy snacks</a:t>
            </a:r>
            <a:endParaRPr lang="en-GB" sz="3200" dirty="0"/>
          </a:p>
        </p:txBody>
      </p:sp>
    </p:spTree>
    <p:extLst>
      <p:ext uri="{BB962C8B-B14F-4D97-AF65-F5344CB8AC3E}">
        <p14:creationId xmlns:p14="http://schemas.microsoft.com/office/powerpoint/2010/main" val="2054124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87829" y="659347"/>
            <a:ext cx="10860832" cy="737118"/>
          </a:xfrm>
          <a:prstGeom prst="round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smtClean="0">
                <a:solidFill>
                  <a:schemeClr val="tx1"/>
                </a:solidFill>
              </a:rPr>
              <a:t>Helping your child</a:t>
            </a:r>
            <a:endParaRPr lang="en-GB" sz="3600" dirty="0">
              <a:solidFill>
                <a:schemeClr val="tx1"/>
              </a:solidFill>
            </a:endParaRPr>
          </a:p>
        </p:txBody>
      </p:sp>
      <p:sp>
        <p:nvSpPr>
          <p:cNvPr id="3" name="TextBox 2"/>
          <p:cNvSpPr txBox="1"/>
          <p:nvPr/>
        </p:nvSpPr>
        <p:spPr>
          <a:xfrm>
            <a:off x="587829" y="1828800"/>
            <a:ext cx="10860832" cy="3539430"/>
          </a:xfrm>
          <a:prstGeom prst="rect">
            <a:avLst/>
          </a:prstGeom>
          <a:noFill/>
        </p:spPr>
        <p:txBody>
          <a:bodyPr wrap="square" rtlCol="0">
            <a:spAutoFit/>
          </a:bodyPr>
          <a:lstStyle/>
          <a:p>
            <a:r>
              <a:rPr lang="en-GB" sz="3200" dirty="0" smtClean="0"/>
              <a:t>Display the timetable at home</a:t>
            </a:r>
          </a:p>
          <a:p>
            <a:endParaRPr lang="en-GB" sz="3200" dirty="0"/>
          </a:p>
          <a:p>
            <a:r>
              <a:rPr lang="en-GB" sz="3200" dirty="0" smtClean="0"/>
              <a:t>Take an interest in revision – help to test them!</a:t>
            </a:r>
          </a:p>
          <a:p>
            <a:endParaRPr lang="en-GB" sz="3200" dirty="0"/>
          </a:p>
          <a:p>
            <a:r>
              <a:rPr lang="en-GB" sz="3200" dirty="0" smtClean="0"/>
              <a:t>Provide a quiet space and time</a:t>
            </a:r>
          </a:p>
          <a:p>
            <a:endParaRPr lang="en-GB" sz="3200" dirty="0"/>
          </a:p>
          <a:p>
            <a:r>
              <a:rPr lang="en-GB" sz="3200" dirty="0" smtClean="0"/>
              <a:t>Food, drink, rest and sleep</a:t>
            </a:r>
            <a:endParaRPr lang="en-GB" sz="3200" dirty="0"/>
          </a:p>
        </p:txBody>
      </p:sp>
    </p:spTree>
    <p:extLst>
      <p:ext uri="{BB962C8B-B14F-4D97-AF65-F5344CB8AC3E}">
        <p14:creationId xmlns:p14="http://schemas.microsoft.com/office/powerpoint/2010/main" val="1893819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227910" y="74645"/>
            <a:ext cx="688908" cy="725487"/>
          </a:xfrm>
          <a:prstGeom prst="rect">
            <a:avLst/>
          </a:prstGeom>
        </p:spPr>
      </p:pic>
      <p:sp>
        <p:nvSpPr>
          <p:cNvPr id="6" name="Rounded Rectangle 5"/>
          <p:cNvSpPr/>
          <p:nvPr/>
        </p:nvSpPr>
        <p:spPr>
          <a:xfrm>
            <a:off x="3825551" y="74645"/>
            <a:ext cx="4217437" cy="625151"/>
          </a:xfrm>
          <a:prstGeom prst="roundRect">
            <a:avLst/>
          </a:prstGeom>
          <a:solidFill>
            <a:schemeClr val="bg1"/>
          </a:solid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tx1">
                    <a:lumMod val="75000"/>
                    <a:lumOff val="25000"/>
                  </a:schemeClr>
                </a:solidFill>
              </a:rPr>
              <a:t>English</a:t>
            </a:r>
            <a:endParaRPr lang="en-GB" sz="3600" dirty="0">
              <a:solidFill>
                <a:schemeClr val="tx1">
                  <a:lumMod val="75000"/>
                  <a:lumOff val="25000"/>
                </a:schemeClr>
              </a:solidFill>
            </a:endParaRPr>
          </a:p>
        </p:txBody>
      </p:sp>
      <p:sp>
        <p:nvSpPr>
          <p:cNvPr id="7" name="Rounded Rectangle 6"/>
          <p:cNvSpPr/>
          <p:nvPr/>
        </p:nvSpPr>
        <p:spPr>
          <a:xfrm>
            <a:off x="149290" y="886407"/>
            <a:ext cx="5701004" cy="475862"/>
          </a:xfrm>
          <a:prstGeom prst="roundRect">
            <a:avLst/>
          </a:prstGeom>
          <a:solidFill>
            <a:schemeClr val="bg1"/>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bg2">
                    <a:lumMod val="25000"/>
                  </a:schemeClr>
                </a:solidFill>
              </a:rPr>
              <a:t>Key information</a:t>
            </a:r>
            <a:endParaRPr lang="en-GB" sz="3200" dirty="0">
              <a:solidFill>
                <a:schemeClr val="bg2">
                  <a:lumMod val="25000"/>
                </a:schemeClr>
              </a:solidFill>
            </a:endParaRPr>
          </a:p>
        </p:txBody>
      </p:sp>
      <p:sp>
        <p:nvSpPr>
          <p:cNvPr id="8" name="Rounded Rectangle 7"/>
          <p:cNvSpPr/>
          <p:nvPr/>
        </p:nvSpPr>
        <p:spPr>
          <a:xfrm>
            <a:off x="6027576" y="877076"/>
            <a:ext cx="6012167" cy="485193"/>
          </a:xfrm>
          <a:prstGeom prst="roundRect">
            <a:avLst/>
          </a:prstGeom>
          <a:solidFill>
            <a:schemeClr val="bg1"/>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bg2">
                    <a:lumMod val="25000"/>
                  </a:schemeClr>
                </a:solidFill>
              </a:rPr>
              <a:t>How you can support your child</a:t>
            </a:r>
            <a:endParaRPr lang="en-GB" sz="3200" dirty="0">
              <a:solidFill>
                <a:schemeClr val="bg2">
                  <a:lumMod val="25000"/>
                </a:schemeClr>
              </a:solidFill>
            </a:endParaRPr>
          </a:p>
        </p:txBody>
      </p:sp>
      <p:sp>
        <p:nvSpPr>
          <p:cNvPr id="9" name="Rounded Rectangle 8"/>
          <p:cNvSpPr/>
          <p:nvPr/>
        </p:nvSpPr>
        <p:spPr>
          <a:xfrm>
            <a:off x="149290" y="1502229"/>
            <a:ext cx="5766318" cy="5190759"/>
          </a:xfrm>
          <a:prstGeom prst="roundRect">
            <a:avLst/>
          </a:prstGeom>
          <a:solidFill>
            <a:schemeClr val="bg1"/>
          </a:solid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rPr>
              <a:t>Course title and code: </a:t>
            </a:r>
            <a:r>
              <a:rPr lang="en-GB" dirty="0" smtClean="0">
                <a:solidFill>
                  <a:schemeClr val="tx1"/>
                </a:solidFill>
              </a:rPr>
              <a:t>AQA English Language</a:t>
            </a:r>
          </a:p>
          <a:p>
            <a:endParaRPr lang="en-GB" dirty="0">
              <a:solidFill>
                <a:schemeClr val="tx1"/>
              </a:solidFill>
            </a:endParaRPr>
          </a:p>
          <a:p>
            <a:r>
              <a:rPr lang="en-GB" b="1" dirty="0" smtClean="0">
                <a:solidFill>
                  <a:schemeClr val="tx1"/>
                </a:solidFill>
              </a:rPr>
              <a:t>Assessment:</a:t>
            </a:r>
          </a:p>
          <a:p>
            <a:endParaRPr lang="en-GB" b="1" dirty="0" smtClean="0">
              <a:solidFill>
                <a:schemeClr val="tx1"/>
              </a:solidFill>
            </a:endParaRPr>
          </a:p>
          <a:p>
            <a:r>
              <a:rPr lang="en-GB" b="1" dirty="0">
                <a:solidFill>
                  <a:schemeClr val="tx1"/>
                </a:solidFill>
              </a:rPr>
              <a:t>Paper 1: Explorations in Creative Reading and </a:t>
            </a:r>
            <a:r>
              <a:rPr lang="en-GB" b="1" dirty="0" smtClean="0">
                <a:solidFill>
                  <a:schemeClr val="tx1"/>
                </a:solidFill>
              </a:rPr>
              <a:t>Writing</a:t>
            </a:r>
          </a:p>
          <a:p>
            <a:r>
              <a:rPr lang="en-GB" dirty="0">
                <a:solidFill>
                  <a:schemeClr val="tx1"/>
                </a:solidFill>
              </a:rPr>
              <a:t>50% of </a:t>
            </a:r>
            <a:r>
              <a:rPr lang="en-GB" dirty="0" smtClean="0">
                <a:solidFill>
                  <a:schemeClr val="tx1"/>
                </a:solidFill>
              </a:rPr>
              <a:t>GCSE</a:t>
            </a:r>
          </a:p>
          <a:p>
            <a:r>
              <a:rPr lang="en-GB" b="1" dirty="0">
                <a:solidFill>
                  <a:schemeClr val="tx1"/>
                </a:solidFill>
              </a:rPr>
              <a:t>Paper 2: Writers' Viewpoints and </a:t>
            </a:r>
            <a:r>
              <a:rPr lang="en-GB" b="1" dirty="0" smtClean="0">
                <a:solidFill>
                  <a:schemeClr val="tx1"/>
                </a:solidFill>
              </a:rPr>
              <a:t>Perspectives</a:t>
            </a:r>
          </a:p>
          <a:p>
            <a:r>
              <a:rPr lang="en-GB" dirty="0">
                <a:solidFill>
                  <a:schemeClr val="tx1"/>
                </a:solidFill>
              </a:rPr>
              <a:t>50% of GCSE</a:t>
            </a:r>
          </a:p>
          <a:p>
            <a:endParaRPr lang="en-GB" dirty="0">
              <a:solidFill>
                <a:schemeClr val="tx1"/>
              </a:solidFill>
            </a:endParaRPr>
          </a:p>
          <a:p>
            <a:r>
              <a:rPr lang="en-GB" b="1" dirty="0" smtClean="0">
                <a:solidFill>
                  <a:schemeClr val="tx1"/>
                </a:solidFill>
              </a:rPr>
              <a:t>Outline: </a:t>
            </a:r>
            <a:r>
              <a:rPr lang="en-GB" dirty="0" smtClean="0">
                <a:solidFill>
                  <a:schemeClr val="tx1"/>
                </a:solidFill>
              </a:rPr>
              <a:t>The </a:t>
            </a:r>
            <a:r>
              <a:rPr lang="en-GB" dirty="0">
                <a:solidFill>
                  <a:schemeClr val="tx1"/>
                </a:solidFill>
              </a:rPr>
              <a:t>GCSE course is a seamless transition from the Key Stage 3 course </a:t>
            </a:r>
            <a:r>
              <a:rPr lang="en-GB" dirty="0" smtClean="0">
                <a:solidFill>
                  <a:schemeClr val="tx1"/>
                </a:solidFill>
              </a:rPr>
              <a:t>already studied; </a:t>
            </a:r>
            <a:r>
              <a:rPr lang="en-GB" dirty="0">
                <a:solidFill>
                  <a:schemeClr val="tx1"/>
                </a:solidFill>
              </a:rPr>
              <a:t>it will further develop and deepen the skills and understanding </a:t>
            </a:r>
            <a:r>
              <a:rPr lang="en-GB" dirty="0" smtClean="0">
                <a:solidFill>
                  <a:schemeClr val="tx1"/>
                </a:solidFill>
              </a:rPr>
              <a:t>already </a:t>
            </a:r>
            <a:r>
              <a:rPr lang="en-GB" dirty="0">
                <a:solidFill>
                  <a:schemeClr val="tx1"/>
                </a:solidFill>
              </a:rPr>
              <a:t>built up over the last two years. </a:t>
            </a:r>
          </a:p>
          <a:p>
            <a:r>
              <a:rPr lang="en-GB" dirty="0">
                <a:solidFill>
                  <a:schemeClr val="tx1"/>
                </a:solidFill>
              </a:rPr>
              <a:t>Each of the units </a:t>
            </a:r>
            <a:r>
              <a:rPr lang="en-GB" dirty="0" smtClean="0">
                <a:solidFill>
                  <a:schemeClr val="tx1"/>
                </a:solidFill>
              </a:rPr>
              <a:t>are based around </a:t>
            </a:r>
            <a:r>
              <a:rPr lang="en-GB" dirty="0">
                <a:solidFill>
                  <a:schemeClr val="tx1"/>
                </a:solidFill>
              </a:rPr>
              <a:t>one literature fiction </a:t>
            </a:r>
            <a:r>
              <a:rPr lang="en-GB" dirty="0" smtClean="0">
                <a:solidFill>
                  <a:schemeClr val="tx1"/>
                </a:solidFill>
              </a:rPr>
              <a:t>text and </a:t>
            </a:r>
            <a:r>
              <a:rPr lang="en-GB" dirty="0">
                <a:solidFill>
                  <a:schemeClr val="tx1"/>
                </a:solidFill>
              </a:rPr>
              <a:t>descriptive or narrative </a:t>
            </a:r>
            <a:r>
              <a:rPr lang="en-GB" dirty="0" smtClean="0">
                <a:solidFill>
                  <a:schemeClr val="tx1"/>
                </a:solidFill>
              </a:rPr>
              <a:t>writing.</a:t>
            </a:r>
            <a:endParaRPr lang="en-GB" dirty="0">
              <a:solidFill>
                <a:schemeClr val="tx1"/>
              </a:solidFill>
            </a:endParaRPr>
          </a:p>
          <a:p>
            <a:endParaRPr lang="en-GB" dirty="0">
              <a:solidFill>
                <a:schemeClr val="tx1"/>
              </a:solidFill>
            </a:endParaRPr>
          </a:p>
        </p:txBody>
      </p:sp>
      <p:sp>
        <p:nvSpPr>
          <p:cNvPr id="10" name="Rounded Rectangle 9"/>
          <p:cNvSpPr/>
          <p:nvPr/>
        </p:nvSpPr>
        <p:spPr>
          <a:xfrm>
            <a:off x="6150501" y="1539549"/>
            <a:ext cx="5889242" cy="5190759"/>
          </a:xfrm>
          <a:prstGeom prst="roundRect">
            <a:avLst/>
          </a:prstGeom>
          <a:solidFill>
            <a:schemeClr val="bg1"/>
          </a:solid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schemeClr val="tx1"/>
                </a:solidFill>
              </a:rPr>
              <a:t>Encouraging them to read at home. This should be from a variety of texts, for example, newspapers, fiction, factual books.</a:t>
            </a:r>
          </a:p>
          <a:p>
            <a:endParaRPr lang="en-GB" sz="1400" dirty="0">
              <a:solidFill>
                <a:schemeClr val="tx1"/>
              </a:solidFill>
            </a:endParaRPr>
          </a:p>
          <a:p>
            <a:r>
              <a:rPr lang="en-GB" sz="1400" dirty="0">
                <a:solidFill>
                  <a:schemeClr val="tx1"/>
                </a:solidFill>
              </a:rPr>
              <a:t>All the information on each novel can be found in</a:t>
            </a:r>
            <a:r>
              <a:rPr lang="en-GB" sz="1400" dirty="0" smtClean="0">
                <a:solidFill>
                  <a:schemeClr val="tx1"/>
                </a:solidFill>
              </a:rPr>
              <a:t>:</a:t>
            </a:r>
          </a:p>
          <a:p>
            <a:endParaRPr lang="en-GB" sz="1400" dirty="0">
              <a:solidFill>
                <a:schemeClr val="tx1"/>
              </a:solidFill>
            </a:endParaRPr>
          </a:p>
          <a:p>
            <a:r>
              <a:rPr lang="en-GB" sz="1400" u="sng" dirty="0">
                <a:solidFill>
                  <a:schemeClr val="tx1"/>
                </a:solidFill>
                <a:hlinkClick r:id="rId3"/>
              </a:rPr>
              <a:t>www.sparknotes.com</a:t>
            </a:r>
            <a:r>
              <a:rPr lang="en-GB" sz="1400" dirty="0">
                <a:solidFill>
                  <a:schemeClr val="tx1"/>
                </a:solidFill>
              </a:rPr>
              <a:t>. Type in the name of the novel and look at each point in the menu for notes on: context, summary, characters and analysis of each chapter.</a:t>
            </a:r>
          </a:p>
          <a:p>
            <a:r>
              <a:rPr lang="en-GB" sz="1400" dirty="0">
                <a:solidFill>
                  <a:schemeClr val="tx1"/>
                </a:solidFill>
              </a:rPr>
              <a:t> </a:t>
            </a:r>
          </a:p>
          <a:p>
            <a:r>
              <a:rPr lang="en-GB" sz="1400" dirty="0">
                <a:solidFill>
                  <a:schemeClr val="tx1"/>
                </a:solidFill>
              </a:rPr>
              <a:t>You can also complete quizzes and do practice study questions.</a:t>
            </a:r>
          </a:p>
          <a:p>
            <a:r>
              <a:rPr lang="en-GB" sz="1400" dirty="0">
                <a:solidFill>
                  <a:schemeClr val="tx1"/>
                </a:solidFill>
              </a:rPr>
              <a:t> </a:t>
            </a:r>
          </a:p>
          <a:p>
            <a:r>
              <a:rPr lang="en-GB" sz="1400" dirty="0">
                <a:solidFill>
                  <a:schemeClr val="tx1"/>
                </a:solidFill>
              </a:rPr>
              <a:t>Use BBC Bitesize </a:t>
            </a:r>
            <a:r>
              <a:rPr lang="en-GB" sz="1400" u="sng" dirty="0">
                <a:solidFill>
                  <a:schemeClr val="tx1"/>
                </a:solidFill>
                <a:hlinkClick r:id="rId4"/>
              </a:rPr>
              <a:t>www.bbc.co.uk/education</a:t>
            </a:r>
            <a:endParaRPr lang="en-GB" sz="1400" dirty="0">
              <a:solidFill>
                <a:schemeClr val="tx1"/>
              </a:solidFill>
            </a:endParaRPr>
          </a:p>
          <a:p>
            <a:r>
              <a:rPr lang="en-GB" sz="1400" dirty="0">
                <a:solidFill>
                  <a:schemeClr val="tx1"/>
                </a:solidFill>
              </a:rPr>
              <a:t>And choose GCSE – English Literature – 19</a:t>
            </a:r>
            <a:r>
              <a:rPr lang="en-GB" sz="1400" baseline="30000" dirty="0">
                <a:solidFill>
                  <a:schemeClr val="tx1"/>
                </a:solidFill>
              </a:rPr>
              <a:t>th</a:t>
            </a:r>
            <a:r>
              <a:rPr lang="en-GB" sz="1400" dirty="0">
                <a:solidFill>
                  <a:schemeClr val="tx1"/>
                </a:solidFill>
              </a:rPr>
              <a:t> century prose – A Christmas Carol or Jekyll and Hyde.</a:t>
            </a:r>
          </a:p>
          <a:p>
            <a:r>
              <a:rPr lang="en-GB" sz="1400" dirty="0">
                <a:solidFill>
                  <a:schemeClr val="tx1"/>
                </a:solidFill>
              </a:rPr>
              <a:t>You can read revision notes, watch a short video clip and take a quiz on: the plot summary, characters, themes, structure and language.</a:t>
            </a:r>
          </a:p>
          <a:p>
            <a:r>
              <a:rPr lang="en-GB" sz="1400" dirty="0">
                <a:solidFill>
                  <a:schemeClr val="tx1"/>
                </a:solidFill>
              </a:rPr>
              <a:t>There are also sample exam questions to practise.</a:t>
            </a:r>
          </a:p>
        </p:txBody>
      </p:sp>
    </p:spTree>
    <p:extLst>
      <p:ext uri="{BB962C8B-B14F-4D97-AF65-F5344CB8AC3E}">
        <p14:creationId xmlns:p14="http://schemas.microsoft.com/office/powerpoint/2010/main" val="2224977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227910" y="74645"/>
            <a:ext cx="688908" cy="725487"/>
          </a:xfrm>
          <a:prstGeom prst="rect">
            <a:avLst/>
          </a:prstGeom>
        </p:spPr>
      </p:pic>
      <p:sp>
        <p:nvSpPr>
          <p:cNvPr id="6" name="Rounded Rectangle 5"/>
          <p:cNvSpPr/>
          <p:nvPr/>
        </p:nvSpPr>
        <p:spPr>
          <a:xfrm>
            <a:off x="3825551" y="74645"/>
            <a:ext cx="4217437" cy="625151"/>
          </a:xfrm>
          <a:prstGeom prst="roundRect">
            <a:avLst/>
          </a:prstGeom>
          <a:solidFill>
            <a:schemeClr val="bg1"/>
          </a:solid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tx1">
                    <a:lumMod val="75000"/>
                    <a:lumOff val="25000"/>
                  </a:schemeClr>
                </a:solidFill>
              </a:rPr>
              <a:t>Mathematics</a:t>
            </a:r>
            <a:endParaRPr lang="en-GB" sz="3600" dirty="0">
              <a:solidFill>
                <a:schemeClr val="tx1">
                  <a:lumMod val="75000"/>
                  <a:lumOff val="25000"/>
                </a:schemeClr>
              </a:solidFill>
            </a:endParaRPr>
          </a:p>
        </p:txBody>
      </p:sp>
      <p:sp>
        <p:nvSpPr>
          <p:cNvPr id="7" name="Rounded Rectangle 6"/>
          <p:cNvSpPr/>
          <p:nvPr/>
        </p:nvSpPr>
        <p:spPr>
          <a:xfrm>
            <a:off x="149290" y="886407"/>
            <a:ext cx="5701004" cy="475862"/>
          </a:xfrm>
          <a:prstGeom prst="roundRect">
            <a:avLst/>
          </a:prstGeom>
          <a:solidFill>
            <a:schemeClr val="bg1"/>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bg2">
                    <a:lumMod val="25000"/>
                  </a:schemeClr>
                </a:solidFill>
              </a:rPr>
              <a:t>Key information</a:t>
            </a:r>
            <a:endParaRPr lang="en-GB" sz="3200" dirty="0">
              <a:solidFill>
                <a:schemeClr val="bg2">
                  <a:lumMod val="25000"/>
                </a:schemeClr>
              </a:solidFill>
            </a:endParaRPr>
          </a:p>
        </p:txBody>
      </p:sp>
      <p:sp>
        <p:nvSpPr>
          <p:cNvPr id="8" name="Rounded Rectangle 7"/>
          <p:cNvSpPr/>
          <p:nvPr/>
        </p:nvSpPr>
        <p:spPr>
          <a:xfrm>
            <a:off x="6027576" y="877076"/>
            <a:ext cx="6012167" cy="485193"/>
          </a:xfrm>
          <a:prstGeom prst="roundRect">
            <a:avLst/>
          </a:prstGeom>
          <a:solidFill>
            <a:schemeClr val="bg1"/>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bg2">
                    <a:lumMod val="25000"/>
                  </a:schemeClr>
                </a:solidFill>
              </a:rPr>
              <a:t>How you can support your child</a:t>
            </a:r>
            <a:endParaRPr lang="en-GB" sz="3200" dirty="0">
              <a:solidFill>
                <a:schemeClr val="bg2">
                  <a:lumMod val="25000"/>
                </a:schemeClr>
              </a:solidFill>
            </a:endParaRPr>
          </a:p>
        </p:txBody>
      </p:sp>
      <p:sp>
        <p:nvSpPr>
          <p:cNvPr id="9" name="Rounded Rectangle 8"/>
          <p:cNvSpPr/>
          <p:nvPr/>
        </p:nvSpPr>
        <p:spPr>
          <a:xfrm>
            <a:off x="149290" y="1502229"/>
            <a:ext cx="5766318" cy="5190759"/>
          </a:xfrm>
          <a:prstGeom prst="roundRect">
            <a:avLst/>
          </a:prstGeom>
          <a:solidFill>
            <a:schemeClr val="bg1"/>
          </a:solid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rPr>
              <a:t>Course title and code: </a:t>
            </a:r>
            <a:r>
              <a:rPr lang="en-GB" dirty="0" smtClean="0">
                <a:solidFill>
                  <a:schemeClr val="tx1"/>
                </a:solidFill>
              </a:rPr>
              <a:t>AQA Mathematics 8300</a:t>
            </a:r>
          </a:p>
          <a:p>
            <a:endParaRPr lang="en-GB" dirty="0">
              <a:solidFill>
                <a:schemeClr val="tx1"/>
              </a:solidFill>
            </a:endParaRPr>
          </a:p>
          <a:p>
            <a:r>
              <a:rPr lang="en-GB" b="1" dirty="0" smtClean="0">
                <a:solidFill>
                  <a:schemeClr val="tx1"/>
                </a:solidFill>
              </a:rPr>
              <a:t>Assessment: </a:t>
            </a:r>
            <a:r>
              <a:rPr lang="en-GB" dirty="0" smtClean="0">
                <a:solidFill>
                  <a:schemeClr val="tx1"/>
                </a:solidFill>
              </a:rPr>
              <a:t>100</a:t>
            </a:r>
            <a:r>
              <a:rPr lang="en-GB" dirty="0">
                <a:solidFill>
                  <a:schemeClr val="tx1"/>
                </a:solidFill>
              </a:rPr>
              <a:t>% examination; consisting of 3 exams each 1 hour 30 minutes long. </a:t>
            </a:r>
            <a:br>
              <a:rPr lang="en-GB" dirty="0">
                <a:solidFill>
                  <a:schemeClr val="tx1"/>
                </a:solidFill>
              </a:rPr>
            </a:br>
            <a:r>
              <a:rPr lang="en-GB" dirty="0">
                <a:solidFill>
                  <a:schemeClr val="tx1"/>
                </a:solidFill>
              </a:rPr>
              <a:t>The first paper is non calculator followed by 2 separate calculator papers</a:t>
            </a:r>
            <a:r>
              <a:rPr lang="en-GB" dirty="0" smtClean="0">
                <a:solidFill>
                  <a:schemeClr val="tx1"/>
                </a:solidFill>
              </a:rPr>
              <a:t>.</a:t>
            </a:r>
            <a:r>
              <a:rPr lang="en-GB" dirty="0">
                <a:solidFill>
                  <a:schemeClr val="tx1"/>
                </a:solidFill>
              </a:rPr>
              <a:t> </a:t>
            </a:r>
            <a:endParaRPr lang="en-GB" dirty="0" smtClean="0">
              <a:solidFill>
                <a:schemeClr val="tx1"/>
              </a:solidFill>
            </a:endParaRPr>
          </a:p>
          <a:p>
            <a:r>
              <a:rPr lang="en-GB" dirty="0" smtClean="0">
                <a:solidFill>
                  <a:schemeClr val="tx1"/>
                </a:solidFill>
              </a:rPr>
              <a:t>Students </a:t>
            </a:r>
            <a:r>
              <a:rPr lang="en-GB" dirty="0">
                <a:solidFill>
                  <a:schemeClr val="tx1"/>
                </a:solidFill>
              </a:rPr>
              <a:t>will either sit a foundation paper covering grades 1-5 or a higher paper covering grades 4-9.</a:t>
            </a:r>
          </a:p>
          <a:p>
            <a:endParaRPr lang="en-GB" dirty="0">
              <a:solidFill>
                <a:schemeClr val="tx1"/>
              </a:solidFill>
            </a:endParaRPr>
          </a:p>
          <a:p>
            <a:r>
              <a:rPr lang="en-GB" b="1" dirty="0" smtClean="0">
                <a:solidFill>
                  <a:schemeClr val="tx1"/>
                </a:solidFill>
              </a:rPr>
              <a:t>Outline: </a:t>
            </a:r>
            <a:r>
              <a:rPr lang="en-GB" dirty="0" smtClean="0">
                <a:solidFill>
                  <a:schemeClr val="tx1"/>
                </a:solidFill>
              </a:rPr>
              <a:t>The </a:t>
            </a:r>
            <a:r>
              <a:rPr lang="en-GB" dirty="0">
                <a:solidFill>
                  <a:schemeClr val="tx1"/>
                </a:solidFill>
              </a:rPr>
              <a:t>GCSE course is a seamless transition from the Key Stage 3 course </a:t>
            </a:r>
            <a:r>
              <a:rPr lang="en-GB" dirty="0" smtClean="0">
                <a:solidFill>
                  <a:schemeClr val="tx1"/>
                </a:solidFill>
              </a:rPr>
              <a:t>already studied; </a:t>
            </a:r>
            <a:r>
              <a:rPr lang="en-GB" dirty="0">
                <a:solidFill>
                  <a:schemeClr val="tx1"/>
                </a:solidFill>
              </a:rPr>
              <a:t>it will further develop and deepen the skills and understanding </a:t>
            </a:r>
            <a:r>
              <a:rPr lang="en-GB" dirty="0" smtClean="0">
                <a:solidFill>
                  <a:schemeClr val="tx1"/>
                </a:solidFill>
              </a:rPr>
              <a:t>already </a:t>
            </a:r>
            <a:r>
              <a:rPr lang="en-GB" dirty="0">
                <a:solidFill>
                  <a:schemeClr val="tx1"/>
                </a:solidFill>
              </a:rPr>
              <a:t>built up over the last two years. </a:t>
            </a:r>
          </a:p>
          <a:p>
            <a:r>
              <a:rPr lang="en-GB" dirty="0">
                <a:solidFill>
                  <a:schemeClr val="tx1"/>
                </a:solidFill>
              </a:rPr>
              <a:t>Each of the units are based around topics from the core areas of number, algebra, proportional reasoning, geometry, probability and statistics</a:t>
            </a:r>
            <a:r>
              <a:rPr lang="en-GB" dirty="0" smtClean="0">
                <a:solidFill>
                  <a:schemeClr val="tx1"/>
                </a:solidFill>
              </a:rPr>
              <a:t>.</a:t>
            </a:r>
          </a:p>
          <a:p>
            <a:endParaRPr lang="en-GB" dirty="0">
              <a:solidFill>
                <a:schemeClr val="tx1"/>
              </a:solidFill>
            </a:endParaRPr>
          </a:p>
        </p:txBody>
      </p:sp>
      <p:sp>
        <p:nvSpPr>
          <p:cNvPr id="10" name="Rounded Rectangle 9"/>
          <p:cNvSpPr/>
          <p:nvPr/>
        </p:nvSpPr>
        <p:spPr>
          <a:xfrm>
            <a:off x="6150501" y="1539549"/>
            <a:ext cx="5889242" cy="5190759"/>
          </a:xfrm>
          <a:prstGeom prst="roundRect">
            <a:avLst/>
          </a:prstGeom>
          <a:solidFill>
            <a:schemeClr val="bg1"/>
          </a:solid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1"/>
                </a:solidFill>
              </a:rPr>
              <a:t>There are a lot of facts to memorise within mathematics; from rules for finding areas to information about perpendicular gradients for example.</a:t>
            </a:r>
          </a:p>
          <a:p>
            <a:endParaRPr lang="en-GB" sz="1400" dirty="0">
              <a:solidFill>
                <a:schemeClr val="tx1"/>
              </a:solidFill>
            </a:endParaRPr>
          </a:p>
          <a:p>
            <a:r>
              <a:rPr lang="en-GB" sz="1600" dirty="0" smtClean="0">
                <a:solidFill>
                  <a:schemeClr val="tx1"/>
                </a:solidFill>
              </a:rPr>
              <a:t>Once these facts are learnt then it is key students practice applying them. </a:t>
            </a:r>
          </a:p>
          <a:p>
            <a:endParaRPr lang="en-GB" sz="1400" dirty="0" smtClean="0">
              <a:solidFill>
                <a:schemeClr val="tx1"/>
              </a:solidFill>
            </a:endParaRPr>
          </a:p>
          <a:p>
            <a:r>
              <a:rPr lang="en-GB" sz="1600" dirty="0" smtClean="0">
                <a:solidFill>
                  <a:schemeClr val="tx1"/>
                </a:solidFill>
              </a:rPr>
              <a:t>Questions can be straight forward where it is explicit as to the fact and method they should use.</a:t>
            </a:r>
          </a:p>
          <a:p>
            <a:pPr marL="174625"/>
            <a:r>
              <a:rPr lang="en-GB" sz="1400" i="1" dirty="0" smtClean="0">
                <a:solidFill>
                  <a:schemeClr val="tx1"/>
                </a:solidFill>
              </a:rPr>
              <a:t>Find the area of a rectangle with length 3cm and width 8cm</a:t>
            </a:r>
            <a:r>
              <a:rPr lang="en-GB" sz="1200" i="1" dirty="0" smtClean="0">
                <a:solidFill>
                  <a:schemeClr val="tx1"/>
                </a:solidFill>
              </a:rPr>
              <a:t>.</a:t>
            </a:r>
          </a:p>
          <a:p>
            <a:endParaRPr lang="en-GB" sz="1400" dirty="0" smtClean="0">
              <a:solidFill>
                <a:schemeClr val="tx1"/>
              </a:solidFill>
            </a:endParaRPr>
          </a:p>
          <a:p>
            <a:r>
              <a:rPr lang="en-GB" sz="1600" dirty="0" smtClean="0">
                <a:solidFill>
                  <a:schemeClr val="tx1"/>
                </a:solidFill>
              </a:rPr>
              <a:t>Or a question can being wordier and more problem solving where the mathematics required maybe hidden among lots of other information.</a:t>
            </a:r>
          </a:p>
          <a:p>
            <a:pPr marL="174625"/>
            <a:r>
              <a:rPr lang="en-GB" sz="1400" i="1" dirty="0" smtClean="0">
                <a:solidFill>
                  <a:schemeClr val="tx1"/>
                </a:solidFill>
              </a:rPr>
              <a:t>Sarah is going to </a:t>
            </a:r>
            <a:r>
              <a:rPr lang="en-GB" sz="1400" i="1" dirty="0" err="1" smtClean="0">
                <a:solidFill>
                  <a:schemeClr val="tx1"/>
                </a:solidFill>
              </a:rPr>
              <a:t>returf</a:t>
            </a:r>
            <a:r>
              <a:rPr lang="en-GB" sz="1400" i="1" dirty="0" smtClean="0">
                <a:solidFill>
                  <a:schemeClr val="tx1"/>
                </a:solidFill>
              </a:rPr>
              <a:t> her lawn. She can buy turf in strips of 30cm by 100cm. Her garden is 3m by 8m. </a:t>
            </a:r>
            <a:br>
              <a:rPr lang="en-GB" sz="1400" i="1" dirty="0" smtClean="0">
                <a:solidFill>
                  <a:schemeClr val="tx1"/>
                </a:solidFill>
              </a:rPr>
            </a:br>
            <a:r>
              <a:rPr lang="en-GB" sz="1400" i="1" dirty="0" smtClean="0">
                <a:solidFill>
                  <a:schemeClr val="tx1"/>
                </a:solidFill>
              </a:rPr>
              <a:t>How many strips of turf will Sarah need to buy?</a:t>
            </a:r>
          </a:p>
          <a:p>
            <a:endParaRPr lang="en-GB" sz="1400" i="1" dirty="0">
              <a:solidFill>
                <a:schemeClr val="tx1"/>
              </a:solidFill>
            </a:endParaRPr>
          </a:p>
          <a:p>
            <a:r>
              <a:rPr lang="en-GB" sz="1600" b="1" dirty="0" smtClean="0">
                <a:solidFill>
                  <a:schemeClr val="tx1"/>
                </a:solidFill>
              </a:rPr>
              <a:t>Help your child to memorise the facts, learn how to break questions down and then practice, practice, practice applying their knowledge to different types of questions.</a:t>
            </a:r>
            <a:endParaRPr lang="en-GB" sz="1600" b="1" dirty="0">
              <a:solidFill>
                <a:schemeClr val="tx1"/>
              </a:solidFill>
            </a:endParaRPr>
          </a:p>
        </p:txBody>
      </p:sp>
    </p:spTree>
    <p:extLst>
      <p:ext uri="{BB962C8B-B14F-4D97-AF65-F5344CB8AC3E}">
        <p14:creationId xmlns:p14="http://schemas.microsoft.com/office/powerpoint/2010/main" val="253022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227910" y="74645"/>
            <a:ext cx="688908" cy="725487"/>
          </a:xfrm>
          <a:prstGeom prst="rect">
            <a:avLst/>
          </a:prstGeom>
        </p:spPr>
      </p:pic>
      <p:sp>
        <p:nvSpPr>
          <p:cNvPr id="6" name="Rounded Rectangle 5"/>
          <p:cNvSpPr/>
          <p:nvPr/>
        </p:nvSpPr>
        <p:spPr>
          <a:xfrm>
            <a:off x="3825551" y="74645"/>
            <a:ext cx="4217437" cy="625151"/>
          </a:xfrm>
          <a:prstGeom prst="roundRect">
            <a:avLst/>
          </a:prstGeom>
          <a:solidFill>
            <a:schemeClr val="bg1"/>
          </a:solid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tx1">
                    <a:lumMod val="75000"/>
                    <a:lumOff val="25000"/>
                  </a:schemeClr>
                </a:solidFill>
              </a:rPr>
              <a:t>Science</a:t>
            </a:r>
            <a:endParaRPr lang="en-GB" sz="3600" dirty="0">
              <a:solidFill>
                <a:schemeClr val="tx1">
                  <a:lumMod val="75000"/>
                  <a:lumOff val="25000"/>
                </a:schemeClr>
              </a:solidFill>
            </a:endParaRPr>
          </a:p>
        </p:txBody>
      </p:sp>
      <p:sp>
        <p:nvSpPr>
          <p:cNvPr id="7" name="Rounded Rectangle 6"/>
          <p:cNvSpPr/>
          <p:nvPr/>
        </p:nvSpPr>
        <p:spPr>
          <a:xfrm>
            <a:off x="149290" y="886407"/>
            <a:ext cx="5701004" cy="475862"/>
          </a:xfrm>
          <a:prstGeom prst="roundRect">
            <a:avLst/>
          </a:prstGeom>
          <a:solidFill>
            <a:schemeClr val="bg1"/>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bg2">
                    <a:lumMod val="25000"/>
                  </a:schemeClr>
                </a:solidFill>
              </a:rPr>
              <a:t>Key information</a:t>
            </a:r>
            <a:endParaRPr lang="en-GB" sz="3200" dirty="0">
              <a:solidFill>
                <a:schemeClr val="bg2">
                  <a:lumMod val="25000"/>
                </a:schemeClr>
              </a:solidFill>
            </a:endParaRPr>
          </a:p>
        </p:txBody>
      </p:sp>
      <p:sp>
        <p:nvSpPr>
          <p:cNvPr id="8" name="Rounded Rectangle 7"/>
          <p:cNvSpPr/>
          <p:nvPr/>
        </p:nvSpPr>
        <p:spPr>
          <a:xfrm>
            <a:off x="6027576" y="877076"/>
            <a:ext cx="6012167" cy="485193"/>
          </a:xfrm>
          <a:prstGeom prst="roundRect">
            <a:avLst/>
          </a:prstGeom>
          <a:solidFill>
            <a:schemeClr val="bg1"/>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bg2">
                    <a:lumMod val="25000"/>
                  </a:schemeClr>
                </a:solidFill>
              </a:rPr>
              <a:t>How you can support your child</a:t>
            </a:r>
            <a:endParaRPr lang="en-GB" sz="3200" dirty="0">
              <a:solidFill>
                <a:schemeClr val="bg2">
                  <a:lumMod val="25000"/>
                </a:schemeClr>
              </a:solidFill>
            </a:endParaRPr>
          </a:p>
        </p:txBody>
      </p:sp>
      <p:sp>
        <p:nvSpPr>
          <p:cNvPr id="9" name="Rounded Rectangle 8"/>
          <p:cNvSpPr/>
          <p:nvPr/>
        </p:nvSpPr>
        <p:spPr>
          <a:xfrm>
            <a:off x="149290" y="1502229"/>
            <a:ext cx="5766318" cy="5190759"/>
          </a:xfrm>
          <a:prstGeom prst="roundRect">
            <a:avLst/>
          </a:prstGeom>
          <a:solidFill>
            <a:schemeClr val="bg1"/>
          </a:solid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smtClean="0">
                <a:solidFill>
                  <a:schemeClr val="bg2">
                    <a:lumMod val="25000"/>
                  </a:schemeClr>
                </a:solidFill>
              </a:rPr>
              <a:t>We offer two science course at Nottingham Free School: Triple and Trilogy science.</a:t>
            </a:r>
          </a:p>
          <a:p>
            <a:pPr marL="285750" indent="-285750">
              <a:buFont typeface="Arial" panose="020B0604020202020204" pitchFamily="34" charset="0"/>
              <a:buChar char="•"/>
            </a:pPr>
            <a:r>
              <a:rPr lang="en-GB" dirty="0" smtClean="0">
                <a:solidFill>
                  <a:schemeClr val="bg2">
                    <a:lumMod val="25000"/>
                  </a:schemeClr>
                </a:solidFill>
              </a:rPr>
              <a:t>Triple is split up into three subjects: Biology, Chemistry and Physics and the pupils will be awarded a grade for each. This is the route followed by the a band. Pupils have 9 lessons per week. </a:t>
            </a:r>
          </a:p>
          <a:p>
            <a:pPr marL="285750" indent="-285750">
              <a:buFont typeface="Arial" panose="020B0604020202020204" pitchFamily="34" charset="0"/>
              <a:buChar char="•"/>
            </a:pPr>
            <a:r>
              <a:rPr lang="en-GB" dirty="0" smtClean="0">
                <a:solidFill>
                  <a:schemeClr val="bg2">
                    <a:lumMod val="25000"/>
                  </a:schemeClr>
                </a:solidFill>
              </a:rPr>
              <a:t>Trilogy is also split into Biology, Physics and Chemistry but pupils will be awarded two science grades rather than 3. This is the route followed by the B band. Pupils have 6 lessons per week.</a:t>
            </a:r>
          </a:p>
          <a:p>
            <a:pPr marL="285750" indent="-285750">
              <a:buFont typeface="Arial" panose="020B0604020202020204" pitchFamily="34" charset="0"/>
              <a:buChar char="•"/>
            </a:pPr>
            <a:r>
              <a:rPr lang="en-GB" dirty="0" smtClean="0">
                <a:solidFill>
                  <a:schemeClr val="bg2">
                    <a:lumMod val="25000"/>
                  </a:schemeClr>
                </a:solidFill>
              </a:rPr>
              <a:t>For all routes pupils will be able to achieve grades 1-9.</a:t>
            </a:r>
          </a:p>
          <a:p>
            <a:pPr marL="285750" indent="-285750">
              <a:buFont typeface="Arial" panose="020B0604020202020204" pitchFamily="34" charset="0"/>
              <a:buChar char="•"/>
            </a:pPr>
            <a:r>
              <a:rPr lang="en-GB" dirty="0" smtClean="0">
                <a:solidFill>
                  <a:schemeClr val="bg2">
                    <a:lumMod val="25000"/>
                  </a:schemeClr>
                </a:solidFill>
              </a:rPr>
              <a:t>In Physics pupils are expected to learn 23 equations and be able to use a further 12 given in an information sheet. </a:t>
            </a:r>
          </a:p>
          <a:p>
            <a:pPr algn="ctr"/>
            <a:endParaRPr lang="en-GB" dirty="0" smtClean="0">
              <a:solidFill>
                <a:schemeClr val="bg2">
                  <a:lumMod val="25000"/>
                </a:schemeClr>
              </a:solidFill>
            </a:endParaRPr>
          </a:p>
          <a:p>
            <a:pPr algn="ctr"/>
            <a:endParaRPr lang="en-GB" dirty="0">
              <a:solidFill>
                <a:schemeClr val="bg2">
                  <a:lumMod val="25000"/>
                </a:schemeClr>
              </a:solidFill>
            </a:endParaRPr>
          </a:p>
        </p:txBody>
      </p:sp>
      <p:sp>
        <p:nvSpPr>
          <p:cNvPr id="10" name="Rounded Rectangle 9"/>
          <p:cNvSpPr/>
          <p:nvPr/>
        </p:nvSpPr>
        <p:spPr>
          <a:xfrm>
            <a:off x="6027576" y="1502229"/>
            <a:ext cx="5889242" cy="5190759"/>
          </a:xfrm>
          <a:prstGeom prst="roundRect">
            <a:avLst/>
          </a:prstGeom>
          <a:solidFill>
            <a:schemeClr val="bg1"/>
          </a:solid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Over the next three years we will cover a lot of content and there are many facts that your child needs to know. To help you can:</a:t>
            </a:r>
          </a:p>
          <a:p>
            <a:pPr marL="285750" indent="-285750">
              <a:buFont typeface="Arial" panose="020B0604020202020204" pitchFamily="34" charset="0"/>
              <a:buChar char="•"/>
            </a:pPr>
            <a:r>
              <a:rPr lang="en-GB" dirty="0" smtClean="0">
                <a:solidFill>
                  <a:schemeClr val="tx1"/>
                </a:solidFill>
              </a:rPr>
              <a:t>Ensure pupils regularly review the work covered in lessons. </a:t>
            </a:r>
          </a:p>
          <a:p>
            <a:pPr marL="285750" indent="-285750">
              <a:buFont typeface="Arial" panose="020B0604020202020204" pitchFamily="34" charset="0"/>
              <a:buChar char="•"/>
            </a:pPr>
            <a:r>
              <a:rPr lang="en-GB" dirty="0" smtClean="0">
                <a:solidFill>
                  <a:schemeClr val="tx1"/>
                </a:solidFill>
              </a:rPr>
              <a:t>Support your child to make a bank of flash cards of the information they need to know and test them regularly.</a:t>
            </a:r>
          </a:p>
          <a:p>
            <a:pPr marL="285750" indent="-285750">
              <a:buFont typeface="Arial" panose="020B0604020202020204" pitchFamily="34" charset="0"/>
              <a:buChar char="•"/>
            </a:pPr>
            <a:r>
              <a:rPr lang="en-GB" dirty="0" smtClean="0">
                <a:solidFill>
                  <a:schemeClr val="tx1"/>
                </a:solidFill>
              </a:rPr>
              <a:t>Purchase revision guides from the school and encourage them to read over information covered in lessons and answer the questions.</a:t>
            </a:r>
          </a:p>
          <a:p>
            <a:pPr marL="285750" indent="-285750">
              <a:buFont typeface="Arial" panose="020B0604020202020204" pitchFamily="34" charset="0"/>
              <a:buChar char="•"/>
            </a:pPr>
            <a:r>
              <a:rPr lang="en-GB" dirty="0" smtClean="0">
                <a:solidFill>
                  <a:schemeClr val="tx1"/>
                </a:solidFill>
              </a:rPr>
              <a:t>Practice exam style questions when revising and help your child to mark these following the </a:t>
            </a:r>
            <a:r>
              <a:rPr lang="en-GB" smtClean="0">
                <a:solidFill>
                  <a:schemeClr val="tx1"/>
                </a:solidFill>
              </a:rPr>
              <a:t>mark scheme.</a:t>
            </a:r>
            <a:endParaRPr lang="en-GB" dirty="0" smtClean="0">
              <a:solidFill>
                <a:schemeClr val="tx1"/>
              </a:solidFill>
            </a:endParaRPr>
          </a:p>
          <a:p>
            <a:pPr marL="285750" indent="-285750">
              <a:buFont typeface="Arial" panose="020B0604020202020204" pitchFamily="34" charset="0"/>
              <a:buChar char="•"/>
            </a:pPr>
            <a:r>
              <a:rPr lang="en-GB" dirty="0" smtClean="0">
                <a:solidFill>
                  <a:schemeClr val="tx1"/>
                </a:solidFill>
              </a:rPr>
              <a:t>Ask your child if they have understood what they have covered in class by getting them to explain concepts to you. If they can’t then encourage them to see the teacher before too much time has passed. </a:t>
            </a:r>
            <a:endParaRPr lang="en-GB" dirty="0">
              <a:solidFill>
                <a:schemeClr val="tx1"/>
              </a:solidFill>
            </a:endParaRPr>
          </a:p>
        </p:txBody>
      </p:sp>
    </p:spTree>
    <p:extLst>
      <p:ext uri="{BB962C8B-B14F-4D97-AF65-F5344CB8AC3E}">
        <p14:creationId xmlns:p14="http://schemas.microsoft.com/office/powerpoint/2010/main" val="1017862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2200" y="352723"/>
            <a:ext cx="8707641"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Are you ready for a challenge?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3" name="Picture 2"/>
          <p:cNvPicPr>
            <a:picLocks noChangeAspect="1"/>
          </p:cNvPicPr>
          <p:nvPr/>
        </p:nvPicPr>
        <p:blipFill>
          <a:blip r:embed="rId2"/>
          <a:stretch>
            <a:fillRect/>
          </a:stretch>
        </p:blipFill>
        <p:spPr>
          <a:xfrm>
            <a:off x="3819536" y="1547812"/>
            <a:ext cx="4752968" cy="4752968"/>
          </a:xfrm>
          <a:prstGeom prst="rect">
            <a:avLst/>
          </a:prstGeom>
        </p:spPr>
      </p:pic>
    </p:spTree>
    <p:extLst>
      <p:ext uri="{BB962C8B-B14F-4D97-AF65-F5344CB8AC3E}">
        <p14:creationId xmlns:p14="http://schemas.microsoft.com/office/powerpoint/2010/main" val="240773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a:t>
            </a:r>
            <a:r>
              <a:rPr lang="en-GB" dirty="0" smtClean="0"/>
              <a:t>ne minute to Memorise ALL of these FACTs:</a:t>
            </a:r>
            <a:endParaRPr lang="en-GB" dirty="0"/>
          </a:p>
        </p:txBody>
      </p:sp>
      <p:sp>
        <p:nvSpPr>
          <p:cNvPr id="3" name="Content Placeholder 2"/>
          <p:cNvSpPr>
            <a:spLocks noGrp="1"/>
          </p:cNvSpPr>
          <p:nvPr>
            <p:ph idx="1"/>
          </p:nvPr>
        </p:nvSpPr>
        <p:spPr>
          <a:xfrm>
            <a:off x="459813" y="1357352"/>
            <a:ext cx="11029615" cy="4352109"/>
          </a:xfrm>
        </p:spPr>
        <p:txBody>
          <a:bodyPr>
            <a:normAutofit fontScale="77500" lnSpcReduction="20000"/>
          </a:bodyPr>
          <a:lstStyle/>
          <a:p>
            <a:r>
              <a:rPr lang="en-GB" sz="3100" dirty="0"/>
              <a:t>A crocodile can't stick it's tongue out.</a:t>
            </a:r>
          </a:p>
          <a:p>
            <a:r>
              <a:rPr lang="en-GB" sz="3100" dirty="0"/>
              <a:t>A shrimp's heart is in it's head.</a:t>
            </a:r>
          </a:p>
          <a:p>
            <a:r>
              <a:rPr lang="en-GB" sz="3100" dirty="0"/>
              <a:t>It is physically impossible for pigs to look up into the sky.</a:t>
            </a:r>
          </a:p>
          <a:p>
            <a:r>
              <a:rPr lang="en-GB" sz="3100" dirty="0"/>
              <a:t>A pregnant goldfish is called a twit</a:t>
            </a:r>
          </a:p>
          <a:p>
            <a:r>
              <a:rPr lang="en-GB" sz="3100" dirty="0"/>
              <a:t>Rats multiply so quickly that in 18 months, two rats could have over a million descendants.</a:t>
            </a:r>
          </a:p>
          <a:p>
            <a:r>
              <a:rPr lang="en-GB" sz="3100" dirty="0"/>
              <a:t>Wearing headphones for just an hour will increase the bacteria in your ear by 700 times.</a:t>
            </a:r>
          </a:p>
          <a:p>
            <a:r>
              <a:rPr lang="en-GB" sz="3100" dirty="0"/>
              <a:t>Thirty-five percent of the people who use personal ads for dating are already married.</a:t>
            </a:r>
          </a:p>
          <a:p>
            <a:r>
              <a:rPr lang="en-GB" sz="3100" dirty="0"/>
              <a:t>A duck's quack doesn't echo, and no one knows why</a:t>
            </a:r>
            <a:r>
              <a:rPr lang="en-GB" sz="3100" dirty="0" smtClean="0"/>
              <a:t>.</a:t>
            </a:r>
          </a:p>
          <a:p>
            <a:r>
              <a:rPr lang="en-GB" sz="3100" dirty="0"/>
              <a:t>23% of all photocopier faults worldwide are caused by people sitting on them and photocopying their </a:t>
            </a:r>
            <a:r>
              <a:rPr lang="en-GB" sz="3100" dirty="0" smtClean="0"/>
              <a:t>behinds.</a:t>
            </a:r>
            <a:endParaRPr lang="en-GB" sz="3100"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4005547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359" y="409872"/>
            <a:ext cx="9298443"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So how does our memory work?</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3" name="Picture 2">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6860" y="1333202"/>
            <a:ext cx="7868666" cy="5303521"/>
          </a:xfrm>
          <a:prstGeom prst="rect">
            <a:avLst/>
          </a:prstGeom>
        </p:spPr>
      </p:pic>
    </p:spTree>
    <p:extLst>
      <p:ext uri="{BB962C8B-B14F-4D97-AF65-F5344CB8AC3E}">
        <p14:creationId xmlns:p14="http://schemas.microsoft.com/office/powerpoint/2010/main" val="4039176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696" y="706687"/>
            <a:ext cx="8229600" cy="922114"/>
          </a:xfrm>
        </p:spPr>
        <p:txBody>
          <a:bodyPr/>
          <a:lstStyle/>
          <a:p>
            <a:r>
              <a:rPr lang="en-GB" dirty="0" smtClean="0"/>
              <a:t>How Does Memory Work? </a:t>
            </a:r>
            <a:endParaRPr lang="en-GB" dirty="0"/>
          </a:p>
        </p:txBody>
      </p:sp>
      <p:sp>
        <p:nvSpPr>
          <p:cNvPr id="6" name="Rectangle 5"/>
          <p:cNvSpPr/>
          <p:nvPr/>
        </p:nvSpPr>
        <p:spPr>
          <a:xfrm>
            <a:off x="1847528" y="1916832"/>
            <a:ext cx="1800200" cy="720080"/>
          </a:xfrm>
          <a:prstGeom prst="rect">
            <a:avLst/>
          </a:prstGeom>
          <a:solidFill>
            <a:srgbClr val="00B050">
              <a:alpha val="5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Information</a:t>
            </a:r>
          </a:p>
        </p:txBody>
      </p:sp>
      <p:sp>
        <p:nvSpPr>
          <p:cNvPr id="7" name="Rectangle 6"/>
          <p:cNvSpPr/>
          <p:nvPr/>
        </p:nvSpPr>
        <p:spPr>
          <a:xfrm>
            <a:off x="1847528" y="4005064"/>
            <a:ext cx="1800200" cy="720080"/>
          </a:xfrm>
          <a:prstGeom prst="rect">
            <a:avLst/>
          </a:prstGeom>
          <a:solidFill>
            <a:srgbClr val="00B0F0">
              <a:alpha val="6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Sensory Register</a:t>
            </a:r>
          </a:p>
        </p:txBody>
      </p:sp>
      <p:sp>
        <p:nvSpPr>
          <p:cNvPr id="8" name="Rectangle 7"/>
          <p:cNvSpPr/>
          <p:nvPr/>
        </p:nvSpPr>
        <p:spPr>
          <a:xfrm>
            <a:off x="4223792" y="4005064"/>
            <a:ext cx="1800200" cy="720080"/>
          </a:xfrm>
          <a:prstGeom prst="rect">
            <a:avLst/>
          </a:prstGeom>
          <a:solidFill>
            <a:srgbClr val="7030A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Short Term Memory</a:t>
            </a:r>
          </a:p>
        </p:txBody>
      </p:sp>
      <p:sp>
        <p:nvSpPr>
          <p:cNvPr id="9" name="Rectangle 8"/>
          <p:cNvSpPr/>
          <p:nvPr/>
        </p:nvSpPr>
        <p:spPr>
          <a:xfrm>
            <a:off x="6384032" y="4005064"/>
            <a:ext cx="1800200" cy="720080"/>
          </a:xfrm>
          <a:prstGeom prst="rect">
            <a:avLst/>
          </a:prstGeom>
          <a:solidFill>
            <a:srgbClr val="FF0000">
              <a:alpha val="5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Medium Term Memory</a:t>
            </a:r>
          </a:p>
        </p:txBody>
      </p:sp>
      <p:sp>
        <p:nvSpPr>
          <p:cNvPr id="10" name="Rectangle 9"/>
          <p:cNvSpPr/>
          <p:nvPr/>
        </p:nvSpPr>
        <p:spPr>
          <a:xfrm>
            <a:off x="8472264" y="4005064"/>
            <a:ext cx="1800200" cy="720080"/>
          </a:xfrm>
          <a:prstGeom prst="rect">
            <a:avLst/>
          </a:prstGeom>
          <a:solidFill>
            <a:schemeClr val="accent1">
              <a:alpha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Long Term Memory</a:t>
            </a:r>
          </a:p>
        </p:txBody>
      </p:sp>
      <p:sp>
        <p:nvSpPr>
          <p:cNvPr id="11" name="Rectangle 10"/>
          <p:cNvSpPr/>
          <p:nvPr/>
        </p:nvSpPr>
        <p:spPr>
          <a:xfrm>
            <a:off x="5231904" y="1916832"/>
            <a:ext cx="1800200" cy="720080"/>
          </a:xfrm>
          <a:prstGeom prst="rect">
            <a:avLst/>
          </a:prstGeom>
          <a:solidFill>
            <a:srgbClr val="FFC000">
              <a:alpha val="5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Decay</a:t>
            </a:r>
          </a:p>
        </p:txBody>
      </p:sp>
      <p:sp>
        <p:nvSpPr>
          <p:cNvPr id="12" name="Rectangle 11"/>
          <p:cNvSpPr/>
          <p:nvPr/>
        </p:nvSpPr>
        <p:spPr>
          <a:xfrm>
            <a:off x="8040216" y="1916832"/>
            <a:ext cx="1800200" cy="720080"/>
          </a:xfrm>
          <a:prstGeom prst="rect">
            <a:avLst/>
          </a:prstGeom>
          <a:solidFill>
            <a:srgbClr val="92D050">
              <a:alpha val="58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Recall</a:t>
            </a:r>
          </a:p>
        </p:txBody>
      </p:sp>
      <p:cxnSp>
        <p:nvCxnSpPr>
          <p:cNvPr id="14" name="Straight Arrow Connector 13"/>
          <p:cNvCxnSpPr/>
          <p:nvPr/>
        </p:nvCxnSpPr>
        <p:spPr>
          <a:xfrm>
            <a:off x="2639616" y="2708920"/>
            <a:ext cx="0" cy="1224136"/>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575720" y="4437112"/>
            <a:ext cx="720080" cy="0"/>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159896" y="2708920"/>
            <a:ext cx="720080" cy="1152128"/>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6312024" y="2708920"/>
            <a:ext cx="576064" cy="1224136"/>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9048328" y="2564904"/>
            <a:ext cx="0" cy="1368152"/>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951984" y="4437112"/>
            <a:ext cx="720080" cy="0"/>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8112224" y="4437112"/>
            <a:ext cx="648072" cy="0"/>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847528" y="4797152"/>
            <a:ext cx="2016224" cy="923330"/>
          </a:xfrm>
          <a:prstGeom prst="rect">
            <a:avLst/>
          </a:prstGeom>
          <a:noFill/>
        </p:spPr>
        <p:txBody>
          <a:bodyPr wrap="square" rtlCol="0">
            <a:spAutoFit/>
          </a:bodyPr>
          <a:lstStyle/>
          <a:p>
            <a:r>
              <a:rPr lang="en-GB" i="1" dirty="0"/>
              <a:t>Filtered:</a:t>
            </a:r>
            <a:r>
              <a:rPr lang="en-GB" dirty="0"/>
              <a:t> some information goes to STM. </a:t>
            </a:r>
          </a:p>
        </p:txBody>
      </p:sp>
      <p:sp>
        <p:nvSpPr>
          <p:cNvPr id="37" name="TextBox 36"/>
          <p:cNvSpPr txBox="1"/>
          <p:nvPr/>
        </p:nvSpPr>
        <p:spPr>
          <a:xfrm>
            <a:off x="4223792" y="4826676"/>
            <a:ext cx="1872208" cy="2031325"/>
          </a:xfrm>
          <a:prstGeom prst="rect">
            <a:avLst/>
          </a:prstGeom>
          <a:noFill/>
        </p:spPr>
        <p:txBody>
          <a:bodyPr wrap="square" rtlCol="0">
            <a:spAutoFit/>
          </a:bodyPr>
          <a:lstStyle/>
          <a:p>
            <a:r>
              <a:rPr lang="en-GB" i="1" dirty="0"/>
              <a:t>30 seconds</a:t>
            </a:r>
            <a:r>
              <a:rPr lang="en-GB" dirty="0"/>
              <a:t>: lost to decay / interference or refreshed and reinforced through attention and repetition.</a:t>
            </a:r>
          </a:p>
        </p:txBody>
      </p:sp>
      <p:sp>
        <p:nvSpPr>
          <p:cNvPr id="38" name="TextBox 37"/>
          <p:cNvSpPr txBox="1"/>
          <p:nvPr/>
        </p:nvSpPr>
        <p:spPr>
          <a:xfrm>
            <a:off x="6384032" y="4797152"/>
            <a:ext cx="1512168" cy="369332"/>
          </a:xfrm>
          <a:prstGeom prst="rect">
            <a:avLst/>
          </a:prstGeom>
          <a:noFill/>
        </p:spPr>
        <p:txBody>
          <a:bodyPr wrap="square" rtlCol="0">
            <a:spAutoFit/>
          </a:bodyPr>
          <a:lstStyle/>
          <a:p>
            <a:r>
              <a:rPr lang="en-GB" i="1" dirty="0"/>
              <a:t>1 week </a:t>
            </a:r>
          </a:p>
        </p:txBody>
      </p:sp>
      <p:sp>
        <p:nvSpPr>
          <p:cNvPr id="39" name="TextBox 38"/>
          <p:cNvSpPr txBox="1"/>
          <p:nvPr/>
        </p:nvSpPr>
        <p:spPr>
          <a:xfrm>
            <a:off x="8472264" y="4797152"/>
            <a:ext cx="2016224" cy="369332"/>
          </a:xfrm>
          <a:prstGeom prst="rect">
            <a:avLst/>
          </a:prstGeom>
          <a:noFill/>
        </p:spPr>
        <p:txBody>
          <a:bodyPr wrap="square" rtlCol="0">
            <a:spAutoFit/>
          </a:bodyPr>
          <a:lstStyle/>
          <a:p>
            <a:r>
              <a:rPr lang="en-GB" i="1" dirty="0"/>
              <a:t>Indefinite</a:t>
            </a:r>
          </a:p>
        </p:txBody>
      </p:sp>
      <p:sp>
        <p:nvSpPr>
          <p:cNvPr id="40" name="TextBox 39"/>
          <p:cNvSpPr txBox="1"/>
          <p:nvPr/>
        </p:nvSpPr>
        <p:spPr>
          <a:xfrm>
            <a:off x="7752184" y="3573016"/>
            <a:ext cx="1152128" cy="369332"/>
          </a:xfrm>
          <a:prstGeom prst="rect">
            <a:avLst/>
          </a:prstGeom>
          <a:noFill/>
        </p:spPr>
        <p:txBody>
          <a:bodyPr wrap="square" rtlCol="0">
            <a:spAutoFit/>
          </a:bodyPr>
          <a:lstStyle/>
          <a:p>
            <a:r>
              <a:rPr lang="en-GB" dirty="0"/>
              <a:t>Encoded</a:t>
            </a:r>
          </a:p>
        </p:txBody>
      </p:sp>
    </p:spTree>
    <p:extLst>
      <p:ext uri="{BB962C8B-B14F-4D97-AF65-F5344CB8AC3E}">
        <p14:creationId xmlns:p14="http://schemas.microsoft.com/office/powerpoint/2010/main" val="416712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of the evening</a:t>
            </a:r>
            <a:endParaRPr lang="en-GB" dirty="0"/>
          </a:p>
        </p:txBody>
      </p:sp>
      <p:sp>
        <p:nvSpPr>
          <p:cNvPr id="3" name="TextBox 2"/>
          <p:cNvSpPr txBox="1"/>
          <p:nvPr/>
        </p:nvSpPr>
        <p:spPr>
          <a:xfrm>
            <a:off x="765110" y="1690688"/>
            <a:ext cx="10786188" cy="2308324"/>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To share the changes to the GCSE curriculum and how this is now reported</a:t>
            </a:r>
          </a:p>
          <a:p>
            <a:pPr marL="285750" indent="-285750">
              <a:buFont typeface="Arial" panose="020B0604020202020204" pitchFamily="34" charset="0"/>
              <a:buChar char="•"/>
            </a:pPr>
            <a:r>
              <a:rPr lang="en-GB" sz="2400" dirty="0" smtClean="0"/>
              <a:t>Reporting home</a:t>
            </a:r>
          </a:p>
          <a:p>
            <a:pPr marL="285750" indent="-285750">
              <a:buFont typeface="Arial" panose="020B0604020202020204" pitchFamily="34" charset="0"/>
              <a:buChar char="•"/>
            </a:pPr>
            <a:r>
              <a:rPr lang="en-GB" sz="2400" dirty="0" smtClean="0"/>
              <a:t>Revision – new strategies (focussing on memory)</a:t>
            </a:r>
          </a:p>
          <a:p>
            <a:pPr marL="285750" indent="-285750">
              <a:buFont typeface="Arial" panose="020B0604020202020204" pitchFamily="34" charset="0"/>
              <a:buChar char="•"/>
            </a:pPr>
            <a:r>
              <a:rPr lang="en-GB" sz="2400" dirty="0" smtClean="0"/>
              <a:t>How you can help at home</a:t>
            </a:r>
          </a:p>
          <a:p>
            <a:pPr marL="285750" indent="-285750">
              <a:buFont typeface="Arial" panose="020B0604020202020204" pitchFamily="34" charset="0"/>
              <a:buChar char="•"/>
            </a:pPr>
            <a:r>
              <a:rPr lang="en-GB" sz="2400" dirty="0" smtClean="0"/>
              <a:t>Purchasing guides</a:t>
            </a:r>
          </a:p>
          <a:p>
            <a:pPr marL="285750" indent="-285750">
              <a:buFont typeface="Arial" panose="020B0604020202020204" pitchFamily="34" charset="0"/>
              <a:buChar char="•"/>
            </a:pPr>
            <a:r>
              <a:rPr lang="en-GB" sz="2400" dirty="0" smtClean="0"/>
              <a:t>Any questions?</a:t>
            </a:r>
          </a:p>
        </p:txBody>
      </p:sp>
      <p:sp>
        <p:nvSpPr>
          <p:cNvPr id="4" name="Rounded Rectangle 3"/>
          <p:cNvSpPr/>
          <p:nvPr/>
        </p:nvSpPr>
        <p:spPr>
          <a:xfrm>
            <a:off x="587829" y="659347"/>
            <a:ext cx="10860832" cy="737118"/>
          </a:xfrm>
          <a:prstGeom prst="round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8033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146" y="750095"/>
            <a:ext cx="8229600" cy="850106"/>
          </a:xfrm>
        </p:spPr>
        <p:txBody>
          <a:bodyPr/>
          <a:lstStyle/>
          <a:p>
            <a:r>
              <a:rPr lang="en-GB" dirty="0" smtClean="0"/>
              <a:t>How Does Memory Work? </a:t>
            </a:r>
            <a:endParaRPr lang="en-GB" dirty="0"/>
          </a:p>
        </p:txBody>
      </p:sp>
      <p:sp>
        <p:nvSpPr>
          <p:cNvPr id="3" name="Content Placeholder 2"/>
          <p:cNvSpPr>
            <a:spLocks noGrp="1"/>
          </p:cNvSpPr>
          <p:nvPr>
            <p:ph idx="1"/>
          </p:nvPr>
        </p:nvSpPr>
        <p:spPr>
          <a:xfrm>
            <a:off x="5951984" y="1600201"/>
            <a:ext cx="4258816" cy="4925143"/>
          </a:xfrm>
        </p:spPr>
        <p:txBody>
          <a:bodyPr>
            <a:normAutofit fontScale="92500" lnSpcReduction="10000"/>
          </a:bodyPr>
          <a:lstStyle/>
          <a:p>
            <a:r>
              <a:rPr lang="en-GB" dirty="0" smtClean="0"/>
              <a:t>Your short term memory can only really handle 7 pieces of information at a time. </a:t>
            </a:r>
          </a:p>
          <a:p>
            <a:endParaRPr lang="en-GB" dirty="0"/>
          </a:p>
          <a:p>
            <a:r>
              <a:rPr lang="en-GB" dirty="0" smtClean="0"/>
              <a:t>STM suffers from primary effects (you can remember the first things you heard)</a:t>
            </a:r>
          </a:p>
          <a:p>
            <a:endParaRPr lang="en-GB" dirty="0"/>
          </a:p>
          <a:p>
            <a:r>
              <a:rPr lang="en-GB" dirty="0" smtClean="0"/>
              <a:t>STM also suffers from recency effects (you can remember the last things you heard)</a:t>
            </a:r>
            <a:endParaRPr lang="en-GB" dirty="0"/>
          </a:p>
        </p:txBody>
      </p:sp>
      <p:pic>
        <p:nvPicPr>
          <p:cNvPr id="21508" name="Picture 4" descr="http://wps.prenhall.com/wps/media/objects/2972/3043704/f07_06.gif"/>
          <p:cNvPicPr>
            <a:picLocks noChangeAspect="1" noChangeArrowheads="1"/>
          </p:cNvPicPr>
          <p:nvPr/>
        </p:nvPicPr>
        <p:blipFill>
          <a:blip r:embed="rId2" cstate="print"/>
          <a:srcRect/>
          <a:stretch>
            <a:fillRect/>
          </a:stretch>
        </p:blipFill>
        <p:spPr bwMode="auto">
          <a:xfrm>
            <a:off x="1775520" y="2132856"/>
            <a:ext cx="4118982" cy="3515470"/>
          </a:xfrm>
          <a:prstGeom prst="rect">
            <a:avLst/>
          </a:prstGeom>
          <a:noFill/>
        </p:spPr>
      </p:pic>
    </p:spTree>
    <p:extLst>
      <p:ext uri="{BB962C8B-B14F-4D97-AF65-F5344CB8AC3E}">
        <p14:creationId xmlns:p14="http://schemas.microsoft.com/office/powerpoint/2010/main" val="2721681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71463" y="348347"/>
            <a:ext cx="6772275" cy="99467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Chunking means organising information into manageable chunks – remembering the 7 item capacity of STM. </a:t>
            </a:r>
          </a:p>
          <a:p>
            <a:pPr algn="ctr"/>
            <a:endParaRPr lang="en-GB" dirty="0"/>
          </a:p>
        </p:txBody>
      </p:sp>
      <p:sp>
        <p:nvSpPr>
          <p:cNvPr id="4" name="Rounded Rectangle 3"/>
          <p:cNvSpPr/>
          <p:nvPr/>
        </p:nvSpPr>
        <p:spPr>
          <a:xfrm>
            <a:off x="5181601" y="1758047"/>
            <a:ext cx="6772275" cy="99467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If </a:t>
            </a:r>
            <a:r>
              <a:rPr lang="en-GB" sz="2000" dirty="0" smtClean="0">
                <a:solidFill>
                  <a:schemeClr val="tx1"/>
                </a:solidFill>
              </a:rPr>
              <a:t>you </a:t>
            </a:r>
            <a:r>
              <a:rPr lang="en-GB" sz="2000" dirty="0">
                <a:solidFill>
                  <a:schemeClr val="tx1"/>
                </a:solidFill>
              </a:rPr>
              <a:t>can organise pieces of information into manageable chunks it may help them to remember more. </a:t>
            </a:r>
          </a:p>
          <a:p>
            <a:pPr algn="ctr"/>
            <a:endParaRPr lang="en-GB" dirty="0">
              <a:solidFill>
                <a:schemeClr val="tx1"/>
              </a:solidFill>
            </a:endParaRPr>
          </a:p>
        </p:txBody>
      </p:sp>
      <p:sp>
        <p:nvSpPr>
          <p:cNvPr id="5" name="Rounded Rectangle 4"/>
          <p:cNvSpPr/>
          <p:nvPr/>
        </p:nvSpPr>
        <p:spPr>
          <a:xfrm>
            <a:off x="271463" y="3167747"/>
            <a:ext cx="6772275" cy="994678"/>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Let’s try it. Remember these 13 letters.</a:t>
            </a:r>
          </a:p>
          <a:p>
            <a:pPr algn="ctr"/>
            <a:endParaRPr lang="en-GB" dirty="0">
              <a:solidFill>
                <a:schemeClr val="tx1"/>
              </a:solidFill>
            </a:endParaRPr>
          </a:p>
        </p:txBody>
      </p:sp>
      <p:pic>
        <p:nvPicPr>
          <p:cNvPr id="6" name="Picture 2" descr="http://scienceaid.co.uk/psychology/cognition/images/chunks.jpg"/>
          <p:cNvPicPr>
            <a:picLocks noChangeAspect="1" noChangeArrowheads="1"/>
          </p:cNvPicPr>
          <p:nvPr/>
        </p:nvPicPr>
        <p:blipFill rotWithShape="1">
          <a:blip r:embed="rId2" cstate="print"/>
          <a:srcRect b="55328"/>
          <a:stretch/>
        </p:blipFill>
        <p:spPr bwMode="auto">
          <a:xfrm>
            <a:off x="1934798" y="4341543"/>
            <a:ext cx="8136904" cy="844820"/>
          </a:xfrm>
          <a:prstGeom prst="rect">
            <a:avLst/>
          </a:prstGeom>
          <a:noFill/>
        </p:spPr>
      </p:pic>
      <p:pic>
        <p:nvPicPr>
          <p:cNvPr id="7" name="Picture 2" descr="http://scienceaid.co.uk/psychology/cognition/images/chunks.jpg"/>
          <p:cNvPicPr>
            <a:picLocks noChangeAspect="1" noChangeArrowheads="1"/>
          </p:cNvPicPr>
          <p:nvPr/>
        </p:nvPicPr>
        <p:blipFill rotWithShape="1">
          <a:blip r:embed="rId2" cstate="print"/>
          <a:srcRect t="62378"/>
          <a:stretch/>
        </p:blipFill>
        <p:spPr bwMode="auto">
          <a:xfrm>
            <a:off x="1934798" y="5631397"/>
            <a:ext cx="8136904" cy="711499"/>
          </a:xfrm>
          <a:prstGeom prst="rect">
            <a:avLst/>
          </a:prstGeom>
          <a:noFill/>
        </p:spPr>
      </p:pic>
      <p:sp>
        <p:nvSpPr>
          <p:cNvPr id="8" name="Rectangle 7"/>
          <p:cNvSpPr/>
          <p:nvPr/>
        </p:nvSpPr>
        <p:spPr>
          <a:xfrm>
            <a:off x="8035687" y="348347"/>
            <a:ext cx="2807179"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Chunking</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9831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3216" y="295572"/>
            <a:ext cx="3114122"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Flashcards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277" y="1500188"/>
            <a:ext cx="6096000" cy="4572000"/>
          </a:xfrm>
          <a:prstGeom prst="rect">
            <a:avLst/>
          </a:prstGeom>
        </p:spPr>
      </p:pic>
    </p:spTree>
    <p:extLst>
      <p:ext uri="{BB962C8B-B14F-4D97-AF65-F5344CB8AC3E}">
        <p14:creationId xmlns:p14="http://schemas.microsoft.com/office/powerpoint/2010/main" val="2896474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2299" y="395585"/>
            <a:ext cx="3335978"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Mind maps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3" name="Picture 2"/>
          <p:cNvPicPr>
            <a:picLocks noChangeAspect="1"/>
          </p:cNvPicPr>
          <p:nvPr/>
        </p:nvPicPr>
        <p:blipFill>
          <a:blip r:embed="rId2"/>
          <a:stretch>
            <a:fillRect/>
          </a:stretch>
        </p:blipFill>
        <p:spPr>
          <a:xfrm>
            <a:off x="2509838" y="1318915"/>
            <a:ext cx="7200900" cy="5184648"/>
          </a:xfrm>
          <a:prstGeom prst="rect">
            <a:avLst/>
          </a:prstGeom>
        </p:spPr>
      </p:pic>
    </p:spTree>
    <p:extLst>
      <p:ext uri="{BB962C8B-B14F-4D97-AF65-F5344CB8AC3E}">
        <p14:creationId xmlns:p14="http://schemas.microsoft.com/office/powerpoint/2010/main" val="37265940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7017" y="365125"/>
            <a:ext cx="10515600" cy="1325563"/>
          </a:xfrm>
        </p:spPr>
        <p:txBody>
          <a:bodyPr/>
          <a:lstStyle/>
          <a:p>
            <a:pPr algn="ctr"/>
            <a:r>
              <a:rPr lang="en-GB" dirty="0" smtClean="0"/>
              <a:t>Look, say, cover, write, check </a:t>
            </a:r>
            <a:endParaRPr lang="en-GB" dirty="0"/>
          </a:p>
        </p:txBody>
      </p:sp>
      <p:pic>
        <p:nvPicPr>
          <p:cNvPr id="3074" name="Picture 2" descr="Image result for look say write cover read"/>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4197532" y="1773374"/>
            <a:ext cx="3189288" cy="4500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3937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3167" y="338435"/>
            <a:ext cx="5745675"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The memory palace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3" name="Picture 2"/>
          <p:cNvPicPr>
            <a:picLocks noChangeAspect="1"/>
          </p:cNvPicPr>
          <p:nvPr/>
        </p:nvPicPr>
        <p:blipFill>
          <a:blip r:embed="rId2"/>
          <a:stretch>
            <a:fillRect/>
          </a:stretch>
        </p:blipFill>
        <p:spPr>
          <a:xfrm>
            <a:off x="220136" y="1414462"/>
            <a:ext cx="11751735" cy="4957763"/>
          </a:xfrm>
          <a:prstGeom prst="rect">
            <a:avLst/>
          </a:prstGeom>
        </p:spPr>
      </p:pic>
    </p:spTree>
    <p:extLst>
      <p:ext uri="{BB962C8B-B14F-4D97-AF65-F5344CB8AC3E}">
        <p14:creationId xmlns:p14="http://schemas.microsoft.com/office/powerpoint/2010/main" val="1795728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100" y="1128712"/>
            <a:ext cx="7334250" cy="4572000"/>
          </a:xfrm>
          <a:prstGeom prst="rect">
            <a:avLst/>
          </a:prstGeom>
        </p:spPr>
      </p:pic>
      <p:sp>
        <p:nvSpPr>
          <p:cNvPr id="3" name="Rounded Rectangle 2"/>
          <p:cNvSpPr/>
          <p:nvPr/>
        </p:nvSpPr>
        <p:spPr>
          <a:xfrm>
            <a:off x="242888" y="485775"/>
            <a:ext cx="3771900" cy="2286000"/>
          </a:xfrm>
          <a:prstGeom prst="round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solidFill>
                  <a:schemeClr val="tx1"/>
                </a:solidFill>
              </a:rPr>
              <a:t>Drink more!!!!</a:t>
            </a:r>
            <a:endParaRPr lang="en-GB" sz="6000" dirty="0">
              <a:solidFill>
                <a:schemeClr val="tx1"/>
              </a:solidFill>
            </a:endParaRPr>
          </a:p>
        </p:txBody>
      </p:sp>
      <p:sp>
        <p:nvSpPr>
          <p:cNvPr id="4" name="Rectangle 3"/>
          <p:cNvSpPr/>
          <p:nvPr/>
        </p:nvSpPr>
        <p:spPr>
          <a:xfrm>
            <a:off x="242888" y="3057436"/>
            <a:ext cx="3571875" cy="3416320"/>
          </a:xfrm>
          <a:prstGeom prst="rect">
            <a:avLst/>
          </a:prstGeom>
        </p:spPr>
        <p:txBody>
          <a:bodyPr wrap="square">
            <a:spAutoFit/>
          </a:bodyPr>
          <a:lstStyle/>
          <a:p>
            <a:r>
              <a:rPr lang="en-GB" sz="2400" dirty="0">
                <a:solidFill>
                  <a:srgbClr val="000000"/>
                </a:solidFill>
                <a:latin typeface="Verdana" panose="020B0604030504040204" pitchFamily="34" charset="0"/>
              </a:rPr>
              <a:t>Over 70 percent of your body is composed of water and every function in the body is dependent on water, including the activities of the brain and nervous system.</a:t>
            </a:r>
            <a:endParaRPr lang="en-GB" sz="2400" dirty="0"/>
          </a:p>
        </p:txBody>
      </p:sp>
    </p:spTree>
    <p:extLst>
      <p:ext uri="{BB962C8B-B14F-4D97-AF65-F5344CB8AC3E}">
        <p14:creationId xmlns:p14="http://schemas.microsoft.com/office/powerpoint/2010/main" val="33395004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4438" y="857822"/>
            <a:ext cx="6730448" cy="5257228"/>
          </a:xfrm>
          <a:prstGeom prst="rect">
            <a:avLst/>
          </a:prstGeom>
        </p:spPr>
      </p:pic>
      <p:sp>
        <p:nvSpPr>
          <p:cNvPr id="3" name="Rounded Rectangle 2"/>
          <p:cNvSpPr/>
          <p:nvPr/>
        </p:nvSpPr>
        <p:spPr>
          <a:xfrm>
            <a:off x="585788" y="514350"/>
            <a:ext cx="3771900" cy="2286000"/>
          </a:xfrm>
          <a:prstGeom prst="round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solidFill>
                  <a:schemeClr val="tx1"/>
                </a:solidFill>
              </a:rPr>
              <a:t>Eat often!!!!</a:t>
            </a:r>
            <a:endParaRPr lang="en-GB" sz="6000" dirty="0">
              <a:solidFill>
                <a:schemeClr val="tx1"/>
              </a:solidFill>
            </a:endParaRPr>
          </a:p>
        </p:txBody>
      </p:sp>
      <p:sp>
        <p:nvSpPr>
          <p:cNvPr id="4" name="Rectangle 3"/>
          <p:cNvSpPr/>
          <p:nvPr/>
        </p:nvSpPr>
        <p:spPr>
          <a:xfrm>
            <a:off x="190500" y="2947511"/>
            <a:ext cx="4695825" cy="3785652"/>
          </a:xfrm>
          <a:prstGeom prst="rect">
            <a:avLst/>
          </a:prstGeom>
        </p:spPr>
        <p:txBody>
          <a:bodyPr wrap="square">
            <a:spAutoFit/>
          </a:bodyPr>
          <a:lstStyle/>
          <a:p>
            <a:r>
              <a:rPr lang="en-GB" sz="2400" dirty="0"/>
              <a:t>Like an expensive car, your brain functions best when it gets only premium fuel. Eating high-quality foods that contain lots of vitamins, minerals, and antioxidants nourishes the brain and protects it from oxidative stress — the “waste” (free radicals) produced when the body uses oxygen, which can damage cells.</a:t>
            </a:r>
          </a:p>
        </p:txBody>
      </p:sp>
    </p:spTree>
    <p:extLst>
      <p:ext uri="{BB962C8B-B14F-4D97-AF65-F5344CB8AC3E}">
        <p14:creationId xmlns:p14="http://schemas.microsoft.com/office/powerpoint/2010/main" val="2012792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85788" y="514350"/>
            <a:ext cx="3771900" cy="2286000"/>
          </a:xfrm>
          <a:prstGeom prst="round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solidFill>
                  <a:schemeClr val="tx1"/>
                </a:solidFill>
              </a:rPr>
              <a:t>Sleep more!!!!</a:t>
            </a:r>
            <a:endParaRPr lang="en-GB" sz="6000" dirty="0">
              <a:solidFill>
                <a:schemeClr val="tx1"/>
              </a:solidFill>
            </a:endParaRPr>
          </a:p>
        </p:txBody>
      </p:sp>
      <p:pic>
        <p:nvPicPr>
          <p:cNvPr id="3074" name="Picture 2" descr="Image result for sleep a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0" y="1328737"/>
            <a:ext cx="7137398" cy="40147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1938" y="3095922"/>
            <a:ext cx="4095750" cy="3539430"/>
          </a:xfrm>
          <a:prstGeom prst="rect">
            <a:avLst/>
          </a:prstGeom>
        </p:spPr>
        <p:txBody>
          <a:bodyPr wrap="square">
            <a:spAutoFit/>
          </a:bodyPr>
          <a:lstStyle/>
          <a:p>
            <a:r>
              <a:rPr lang="en-GB" sz="3200" dirty="0"/>
              <a:t>Although scientists continue to debate the purposes and benefits of </a:t>
            </a:r>
            <a:r>
              <a:rPr lang="en-GB" sz="3200" dirty="0">
                <a:hlinkClick r:id="rId3"/>
              </a:rPr>
              <a:t>sleep</a:t>
            </a:r>
            <a:r>
              <a:rPr lang="en-GB" sz="3200" dirty="0"/>
              <a:t>, one thing is clear: sleep deprivation is really bad for brain function.</a:t>
            </a:r>
          </a:p>
        </p:txBody>
      </p:sp>
    </p:spTree>
    <p:extLst>
      <p:ext uri="{BB962C8B-B14F-4D97-AF65-F5344CB8AC3E}">
        <p14:creationId xmlns:p14="http://schemas.microsoft.com/office/powerpoint/2010/main" val="30310718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4469" y="287383"/>
            <a:ext cx="11477897" cy="1480457"/>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All homework set from this point forward will be linked in someway to revision. </a:t>
            </a:r>
            <a:endParaRPr lang="en-GB" sz="2800" dirty="0">
              <a:solidFill>
                <a:schemeClr val="tx1"/>
              </a:solidFill>
            </a:endParaRPr>
          </a:p>
        </p:txBody>
      </p:sp>
      <p:sp>
        <p:nvSpPr>
          <p:cNvPr id="3" name="TextBox 2"/>
          <p:cNvSpPr txBox="1"/>
          <p:nvPr/>
        </p:nvSpPr>
        <p:spPr>
          <a:xfrm>
            <a:off x="772732" y="2202287"/>
            <a:ext cx="10573555" cy="3416320"/>
          </a:xfrm>
          <a:prstGeom prst="rect">
            <a:avLst/>
          </a:prstGeom>
          <a:noFill/>
        </p:spPr>
        <p:txBody>
          <a:bodyPr wrap="square" rtlCol="0">
            <a:spAutoFit/>
          </a:bodyPr>
          <a:lstStyle/>
          <a:p>
            <a:pPr algn="ctr"/>
            <a:r>
              <a:rPr lang="en-GB" sz="5400" dirty="0" smtClean="0"/>
              <a:t>During your independent study sessions, you should be using your revision guide to inform you of what you need to cover for each subject.  </a:t>
            </a:r>
            <a:endParaRPr lang="en-GB" sz="5400" dirty="0"/>
          </a:p>
        </p:txBody>
      </p:sp>
    </p:spTree>
    <p:extLst>
      <p:ext uri="{BB962C8B-B14F-4D97-AF65-F5344CB8AC3E}">
        <p14:creationId xmlns:p14="http://schemas.microsoft.com/office/powerpoint/2010/main" val="1707806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6069" y="1225689"/>
            <a:ext cx="10860832" cy="5632311"/>
          </a:xfrm>
          <a:prstGeom prst="rect">
            <a:avLst/>
          </a:prstGeom>
        </p:spPr>
        <p:txBody>
          <a:bodyPr wrap="square">
            <a:spAutoFit/>
          </a:bodyPr>
          <a:lstStyle/>
          <a:p>
            <a:pPr marL="285750" indent="-285750">
              <a:buFont typeface="Arial" panose="020B0604020202020204" pitchFamily="34" charset="0"/>
              <a:buChar char="•"/>
            </a:pPr>
            <a:r>
              <a:rPr lang="en-GB" sz="3600" dirty="0" smtClean="0"/>
              <a:t> Greater content and more knowledge based – recall of facts</a:t>
            </a:r>
          </a:p>
          <a:p>
            <a:pPr marL="285750" indent="-285750">
              <a:buFont typeface="Arial" panose="020B0604020202020204" pitchFamily="34" charset="0"/>
              <a:buChar char="•"/>
            </a:pPr>
            <a:r>
              <a:rPr lang="en-GB" sz="3600" dirty="0" smtClean="0"/>
              <a:t> Fully linear course with no modules – terminal examinations only and more of them</a:t>
            </a:r>
          </a:p>
          <a:p>
            <a:pPr marL="285750" indent="-285750">
              <a:buFont typeface="Arial" panose="020B0604020202020204" pitchFamily="34" charset="0"/>
              <a:buChar char="•"/>
            </a:pPr>
            <a:r>
              <a:rPr lang="en-GB" sz="3600" dirty="0" smtClean="0"/>
              <a:t> Reduced </a:t>
            </a:r>
            <a:r>
              <a:rPr lang="en-GB" sz="3600" dirty="0" err="1" smtClean="0"/>
              <a:t>tiering</a:t>
            </a:r>
            <a:r>
              <a:rPr lang="en-GB" sz="3600" dirty="0" smtClean="0"/>
              <a:t> – only Higher and Foundation for a few subjects</a:t>
            </a:r>
          </a:p>
          <a:p>
            <a:pPr marL="285750" indent="-285750">
              <a:buFont typeface="Arial" panose="020B0604020202020204" pitchFamily="34" charset="0"/>
              <a:buChar char="•"/>
            </a:pPr>
            <a:r>
              <a:rPr lang="en-GB" sz="3600" dirty="0" smtClean="0"/>
              <a:t> No controlled assessed element in English </a:t>
            </a:r>
            <a:endParaRPr lang="en-GB" sz="3600" dirty="0"/>
          </a:p>
          <a:p>
            <a:pPr marL="285750" indent="-285750">
              <a:buFont typeface="Arial" panose="020B0604020202020204" pitchFamily="34" charset="0"/>
              <a:buChar char="•"/>
            </a:pPr>
            <a:r>
              <a:rPr lang="en-GB" sz="3600" dirty="0" smtClean="0"/>
              <a:t>More detailed, extended answer questions in the examinations</a:t>
            </a:r>
          </a:p>
          <a:p>
            <a:pPr marL="285750" indent="-285750">
              <a:buFont typeface="Arial" panose="020B0604020202020204" pitchFamily="34" charset="0"/>
              <a:buChar char="•"/>
            </a:pPr>
            <a:r>
              <a:rPr lang="en-GB" sz="3600" dirty="0" smtClean="0"/>
              <a:t>Marks allocated for </a:t>
            </a:r>
            <a:r>
              <a:rPr lang="en-GB" sz="3600" dirty="0" err="1" smtClean="0"/>
              <a:t>Spag</a:t>
            </a:r>
            <a:r>
              <a:rPr lang="en-GB" sz="3600" dirty="0" smtClean="0"/>
              <a:t> (spelling and grammar)</a:t>
            </a:r>
            <a:endParaRPr lang="en-GB" sz="3600" dirty="0"/>
          </a:p>
        </p:txBody>
      </p:sp>
      <p:sp>
        <p:nvSpPr>
          <p:cNvPr id="4" name="Rounded Rectangle 3"/>
          <p:cNvSpPr/>
          <p:nvPr/>
        </p:nvSpPr>
        <p:spPr>
          <a:xfrm>
            <a:off x="638629" y="283427"/>
            <a:ext cx="10860832" cy="737118"/>
          </a:xfrm>
          <a:prstGeom prst="round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smtClean="0">
                <a:solidFill>
                  <a:schemeClr val="tx1"/>
                </a:solidFill>
              </a:rPr>
              <a:t>GCSEs have changed…</a:t>
            </a:r>
            <a:endParaRPr lang="en-GB" sz="3600" dirty="0">
              <a:solidFill>
                <a:schemeClr val="tx1"/>
              </a:solidFill>
            </a:endParaRPr>
          </a:p>
        </p:txBody>
      </p:sp>
    </p:spTree>
    <p:extLst>
      <p:ext uri="{BB962C8B-B14F-4D97-AF65-F5344CB8AC3E}">
        <p14:creationId xmlns:p14="http://schemas.microsoft.com/office/powerpoint/2010/main" val="25018898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0947" y="312821"/>
            <a:ext cx="4981074" cy="6256421"/>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solidFill>
                  <a:schemeClr val="tx2">
                    <a:lumMod val="50000"/>
                  </a:schemeClr>
                </a:solidFill>
              </a:rPr>
              <a:t>These revision guides have been designed to support students with help to plan their revision time appropriately. </a:t>
            </a:r>
            <a:endParaRPr lang="en-GB" sz="4000" dirty="0">
              <a:solidFill>
                <a:schemeClr val="tx2">
                  <a:lumMod val="50000"/>
                </a:schemeClr>
              </a:solidFill>
            </a:endParaRPr>
          </a:p>
        </p:txBody>
      </p:sp>
      <p:pic>
        <p:nvPicPr>
          <p:cNvPr id="3" name="Picture 2"/>
          <p:cNvPicPr>
            <a:picLocks noChangeAspect="1"/>
          </p:cNvPicPr>
          <p:nvPr/>
        </p:nvPicPr>
        <p:blipFill rotWithShape="1">
          <a:blip r:embed="rId2"/>
          <a:srcRect l="47164" t="19901" r="30273" b="23191"/>
          <a:stretch/>
        </p:blipFill>
        <p:spPr>
          <a:xfrm>
            <a:off x="6978315" y="540630"/>
            <a:ext cx="4090738" cy="5800801"/>
          </a:xfrm>
          <a:prstGeom prst="rect">
            <a:avLst/>
          </a:prstGeom>
        </p:spPr>
      </p:pic>
    </p:spTree>
    <p:extLst>
      <p:ext uri="{BB962C8B-B14F-4D97-AF65-F5344CB8AC3E}">
        <p14:creationId xmlns:p14="http://schemas.microsoft.com/office/powerpoint/2010/main" val="36815863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988111" y="314515"/>
            <a:ext cx="6023585" cy="986250"/>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solidFill>
                  <a:schemeClr val="tx2">
                    <a:lumMod val="50000"/>
                  </a:schemeClr>
                </a:solidFill>
              </a:rPr>
              <a:t>‘I can….’ statements</a:t>
            </a:r>
            <a:endParaRPr lang="en-GB" sz="5400" dirty="0">
              <a:solidFill>
                <a:schemeClr val="tx2">
                  <a:lumMod val="50000"/>
                </a:schemeClr>
              </a:solidFill>
            </a:endParaRPr>
          </a:p>
        </p:txBody>
      </p:sp>
      <p:sp>
        <p:nvSpPr>
          <p:cNvPr id="4" name="Rounded Rectangle 3"/>
          <p:cNvSpPr/>
          <p:nvPr/>
        </p:nvSpPr>
        <p:spPr>
          <a:xfrm>
            <a:off x="6928834" y="1532586"/>
            <a:ext cx="4838050" cy="5022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Each subject has provided a list of ‘I can…’ statements. Your aim, by the end of the revision period, is to be able to do all of the ‘I can…’statements. This will mean that you are fully prepared for your exam.</a:t>
            </a:r>
          </a:p>
          <a:p>
            <a:pPr algn="ctr"/>
            <a:endParaRPr lang="en-GB" sz="2400" dirty="0"/>
          </a:p>
          <a:p>
            <a:pPr algn="ctr"/>
            <a:r>
              <a:rPr lang="en-GB" sz="2400" dirty="0" smtClean="0"/>
              <a:t>Each time you cover an ‘I can….’ statement, you need to put a tick in the box next to it. You should aim to cover each statement 3 times in your revision. </a:t>
            </a:r>
            <a:endParaRPr lang="en-GB" sz="2400" dirty="0"/>
          </a:p>
        </p:txBody>
      </p:sp>
      <p:pic>
        <p:nvPicPr>
          <p:cNvPr id="8" name="Picture 7"/>
          <p:cNvPicPr>
            <a:picLocks noChangeAspect="1"/>
          </p:cNvPicPr>
          <p:nvPr/>
        </p:nvPicPr>
        <p:blipFill rotWithShape="1">
          <a:blip r:embed="rId3"/>
          <a:srcRect l="21081" t="8696" r="56115" b="12012"/>
          <a:stretch/>
        </p:blipFill>
        <p:spPr>
          <a:xfrm>
            <a:off x="233320" y="173834"/>
            <a:ext cx="5240202" cy="6684166"/>
          </a:xfrm>
          <a:prstGeom prst="rect">
            <a:avLst/>
          </a:prstGeom>
        </p:spPr>
      </p:pic>
    </p:spTree>
    <p:extLst>
      <p:ext uri="{BB962C8B-B14F-4D97-AF65-F5344CB8AC3E}">
        <p14:creationId xmlns:p14="http://schemas.microsoft.com/office/powerpoint/2010/main" val="22656362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24270" y="211485"/>
            <a:ext cx="7697274" cy="947614"/>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solidFill>
                  <a:schemeClr val="tx2">
                    <a:lumMod val="50000"/>
                  </a:schemeClr>
                </a:solidFill>
              </a:rPr>
              <a:t>Key terms and definitions </a:t>
            </a:r>
            <a:endParaRPr lang="en-GB" sz="5400" dirty="0">
              <a:solidFill>
                <a:schemeClr val="tx2">
                  <a:lumMod val="50000"/>
                </a:schemeClr>
              </a:solidFill>
            </a:endParaRPr>
          </a:p>
        </p:txBody>
      </p:sp>
      <p:pic>
        <p:nvPicPr>
          <p:cNvPr id="3" name="Picture 2"/>
          <p:cNvPicPr>
            <a:picLocks noChangeAspect="1"/>
          </p:cNvPicPr>
          <p:nvPr/>
        </p:nvPicPr>
        <p:blipFill rotWithShape="1">
          <a:blip r:embed="rId2"/>
          <a:srcRect l="22394" t="11630" r="57641" b="9184"/>
          <a:stretch/>
        </p:blipFill>
        <p:spPr>
          <a:xfrm>
            <a:off x="154547" y="95576"/>
            <a:ext cx="3683357" cy="6547539"/>
          </a:xfrm>
          <a:prstGeom prst="rect">
            <a:avLst/>
          </a:prstGeom>
        </p:spPr>
      </p:pic>
      <p:sp>
        <p:nvSpPr>
          <p:cNvPr id="4" name="TextBox 3"/>
          <p:cNvSpPr txBox="1"/>
          <p:nvPr/>
        </p:nvSpPr>
        <p:spPr>
          <a:xfrm>
            <a:off x="4224270" y="2240924"/>
            <a:ext cx="7697274" cy="2677656"/>
          </a:xfrm>
          <a:prstGeom prst="rect">
            <a:avLst/>
          </a:prstGeom>
          <a:noFill/>
        </p:spPr>
        <p:txBody>
          <a:bodyPr wrap="square" rtlCol="0">
            <a:spAutoFit/>
          </a:bodyPr>
          <a:lstStyle/>
          <a:p>
            <a:r>
              <a:rPr lang="en-GB" sz="2800" dirty="0" smtClean="0"/>
              <a:t>Each subject has provided a list of key terms which are vital to you achieving good grades in each exam. </a:t>
            </a:r>
          </a:p>
          <a:p>
            <a:endParaRPr lang="en-GB" sz="2800" dirty="0"/>
          </a:p>
          <a:p>
            <a:r>
              <a:rPr lang="en-GB" sz="2800" dirty="0" smtClean="0"/>
              <a:t>You need to write down the definition for each of the key terms in the table. You can then revise this list. </a:t>
            </a:r>
            <a:endParaRPr lang="en-GB" sz="2800" dirty="0"/>
          </a:p>
        </p:txBody>
      </p:sp>
    </p:spTree>
    <p:extLst>
      <p:ext uri="{BB962C8B-B14F-4D97-AF65-F5344CB8AC3E}">
        <p14:creationId xmlns:p14="http://schemas.microsoft.com/office/powerpoint/2010/main" val="12622510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0506" t="23958" r="23615" b="26260"/>
          <a:stretch/>
        </p:blipFill>
        <p:spPr>
          <a:xfrm>
            <a:off x="176462" y="609599"/>
            <a:ext cx="6663056" cy="5197641"/>
          </a:xfrm>
          <a:prstGeom prst="rect">
            <a:avLst/>
          </a:prstGeom>
        </p:spPr>
      </p:pic>
      <p:cxnSp>
        <p:nvCxnSpPr>
          <p:cNvPr id="4" name="Straight Arrow Connector 3"/>
          <p:cNvCxnSpPr/>
          <p:nvPr/>
        </p:nvCxnSpPr>
        <p:spPr>
          <a:xfrm>
            <a:off x="6577263" y="1860884"/>
            <a:ext cx="94648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7668126" y="786063"/>
            <a:ext cx="4138863" cy="2005263"/>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Each subject has a memorisation box. This shows the key information that you will need to memorise in order to be successful in the exam </a:t>
            </a:r>
            <a:endParaRPr lang="en-GB" dirty="0">
              <a:solidFill>
                <a:schemeClr val="tx1"/>
              </a:solidFill>
            </a:endParaRPr>
          </a:p>
        </p:txBody>
      </p:sp>
      <p:cxnSp>
        <p:nvCxnSpPr>
          <p:cNvPr id="6" name="Straight Arrow Connector 5"/>
          <p:cNvCxnSpPr/>
          <p:nvPr/>
        </p:nvCxnSpPr>
        <p:spPr>
          <a:xfrm>
            <a:off x="6609347" y="4355432"/>
            <a:ext cx="946484"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7668126" y="3007895"/>
            <a:ext cx="4138863" cy="2799345"/>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There is also a box to show the best revision techniques for each subject. Try to use these techniques where possible.</a:t>
            </a:r>
            <a:endParaRPr lang="en-GB" sz="2000" dirty="0">
              <a:solidFill>
                <a:schemeClr val="tx1"/>
              </a:solidFill>
            </a:endParaRPr>
          </a:p>
        </p:txBody>
      </p:sp>
    </p:spTree>
    <p:extLst>
      <p:ext uri="{BB962C8B-B14F-4D97-AF65-F5344CB8AC3E}">
        <p14:creationId xmlns:p14="http://schemas.microsoft.com/office/powerpoint/2010/main" val="331387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0506" t="23958" r="23615" b="26260"/>
          <a:stretch/>
        </p:blipFill>
        <p:spPr>
          <a:xfrm>
            <a:off x="176462" y="609599"/>
            <a:ext cx="6663056" cy="5197641"/>
          </a:xfrm>
          <a:prstGeom prst="rect">
            <a:avLst/>
          </a:prstGeom>
        </p:spPr>
      </p:pic>
      <p:cxnSp>
        <p:nvCxnSpPr>
          <p:cNvPr id="4" name="Straight Arrow Connector 3"/>
          <p:cNvCxnSpPr/>
          <p:nvPr/>
        </p:nvCxnSpPr>
        <p:spPr>
          <a:xfrm>
            <a:off x="6577263" y="1860884"/>
            <a:ext cx="94648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7668126" y="786063"/>
            <a:ext cx="4138863" cy="2005263"/>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Each subject has a memorisation box. This shows the key information that they will need to memorise in order to be successful in the exam </a:t>
            </a:r>
            <a:endParaRPr lang="en-GB" dirty="0">
              <a:solidFill>
                <a:schemeClr val="tx1"/>
              </a:solidFill>
            </a:endParaRPr>
          </a:p>
        </p:txBody>
      </p:sp>
      <p:cxnSp>
        <p:nvCxnSpPr>
          <p:cNvPr id="6" name="Straight Arrow Connector 5"/>
          <p:cNvCxnSpPr/>
          <p:nvPr/>
        </p:nvCxnSpPr>
        <p:spPr>
          <a:xfrm>
            <a:off x="6609347" y="4355432"/>
            <a:ext cx="946484"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7668126" y="3007895"/>
            <a:ext cx="4138863" cy="2799345"/>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There is also a box to show the best revision techniques for each subject. Try to use these techniques where possible.</a:t>
            </a:r>
            <a:endParaRPr lang="en-GB" sz="2000" dirty="0">
              <a:solidFill>
                <a:schemeClr val="tx1"/>
              </a:solidFill>
            </a:endParaRPr>
          </a:p>
        </p:txBody>
      </p:sp>
    </p:spTree>
    <p:extLst>
      <p:ext uri="{BB962C8B-B14F-4D97-AF65-F5344CB8AC3E}">
        <p14:creationId xmlns:p14="http://schemas.microsoft.com/office/powerpoint/2010/main" val="328970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87829" y="659347"/>
            <a:ext cx="10860832" cy="737118"/>
          </a:xfrm>
          <a:prstGeom prst="round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smtClean="0">
                <a:solidFill>
                  <a:schemeClr val="tx1"/>
                </a:solidFill>
              </a:rPr>
              <a:t>Purchasing revision guides</a:t>
            </a:r>
            <a:endParaRPr lang="en-GB" sz="3600" dirty="0">
              <a:solidFill>
                <a:schemeClr val="tx1"/>
              </a:solidFill>
            </a:endParaRPr>
          </a:p>
        </p:txBody>
      </p:sp>
      <p:sp>
        <p:nvSpPr>
          <p:cNvPr id="3" name="TextBox 2"/>
          <p:cNvSpPr txBox="1"/>
          <p:nvPr/>
        </p:nvSpPr>
        <p:spPr>
          <a:xfrm>
            <a:off x="587829" y="1845425"/>
            <a:ext cx="10684229" cy="4031873"/>
          </a:xfrm>
          <a:prstGeom prst="rect">
            <a:avLst/>
          </a:prstGeom>
          <a:noFill/>
        </p:spPr>
        <p:txBody>
          <a:bodyPr wrap="square" rtlCol="0">
            <a:spAutoFit/>
          </a:bodyPr>
          <a:lstStyle/>
          <a:p>
            <a:r>
              <a:rPr lang="en-GB" sz="3200" dirty="0" smtClean="0"/>
              <a:t>We have given you a list of the revision guides which are available to purchase. </a:t>
            </a:r>
          </a:p>
          <a:p>
            <a:endParaRPr lang="en-GB" sz="3200" dirty="0"/>
          </a:p>
          <a:p>
            <a:r>
              <a:rPr lang="en-GB" sz="3200" dirty="0" smtClean="0"/>
              <a:t>The revision guides will be useful for the full 3 years of the GCSE course.</a:t>
            </a:r>
          </a:p>
          <a:p>
            <a:endParaRPr lang="en-GB" sz="3200" dirty="0"/>
          </a:p>
          <a:p>
            <a:r>
              <a:rPr lang="en-GB" sz="3200" dirty="0" smtClean="0"/>
              <a:t>The final order date for revision guides will be Friday 1</a:t>
            </a:r>
            <a:r>
              <a:rPr lang="en-GB" sz="3200" baseline="30000" dirty="0" smtClean="0"/>
              <a:t>st</a:t>
            </a:r>
            <a:r>
              <a:rPr lang="en-GB" sz="3200" dirty="0" smtClean="0"/>
              <a:t> December. </a:t>
            </a:r>
            <a:endParaRPr lang="en-GB" sz="3200" dirty="0"/>
          </a:p>
        </p:txBody>
      </p:sp>
    </p:spTree>
    <p:extLst>
      <p:ext uri="{BB962C8B-B14F-4D97-AF65-F5344CB8AC3E}">
        <p14:creationId xmlns:p14="http://schemas.microsoft.com/office/powerpoint/2010/main" val="19918427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87829" y="659347"/>
            <a:ext cx="10860832" cy="737118"/>
          </a:xfrm>
          <a:prstGeom prst="round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smtClean="0">
                <a:solidFill>
                  <a:schemeClr val="tx1"/>
                </a:solidFill>
              </a:rPr>
              <a:t>Any questions?</a:t>
            </a:r>
            <a:endParaRPr lang="en-GB" sz="3600" dirty="0">
              <a:solidFill>
                <a:schemeClr val="tx1"/>
              </a:solidFill>
            </a:endParaRPr>
          </a:p>
        </p:txBody>
      </p:sp>
    </p:spTree>
    <p:extLst>
      <p:ext uri="{BB962C8B-B14F-4D97-AF65-F5344CB8AC3E}">
        <p14:creationId xmlns:p14="http://schemas.microsoft.com/office/powerpoint/2010/main" val="2970697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6458" t="25740" r="25774" b="31297"/>
          <a:stretch/>
        </p:blipFill>
        <p:spPr>
          <a:xfrm>
            <a:off x="1208120" y="1733550"/>
            <a:ext cx="9497980" cy="4805102"/>
          </a:xfrm>
          <a:prstGeom prst="rect">
            <a:avLst/>
          </a:prstGeom>
        </p:spPr>
      </p:pic>
      <p:sp>
        <p:nvSpPr>
          <p:cNvPr id="4" name="Rounded Rectangle 3"/>
          <p:cNvSpPr/>
          <p:nvPr/>
        </p:nvSpPr>
        <p:spPr>
          <a:xfrm>
            <a:off x="587829" y="659347"/>
            <a:ext cx="10860832" cy="737118"/>
          </a:xfrm>
          <a:prstGeom prst="round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smtClean="0">
                <a:solidFill>
                  <a:schemeClr val="tx1"/>
                </a:solidFill>
              </a:rPr>
              <a:t>Attainment 8 and Progress 8 qualifying subjects</a:t>
            </a:r>
            <a:endParaRPr lang="en-GB" sz="3600" dirty="0">
              <a:solidFill>
                <a:schemeClr val="tx1"/>
              </a:solidFill>
            </a:endParaRPr>
          </a:p>
        </p:txBody>
      </p:sp>
    </p:spTree>
    <p:extLst>
      <p:ext uri="{BB962C8B-B14F-4D97-AF65-F5344CB8AC3E}">
        <p14:creationId xmlns:p14="http://schemas.microsoft.com/office/powerpoint/2010/main" val="3423093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8332" t="28520" r="27397" b="44999"/>
          <a:stretch/>
        </p:blipFill>
        <p:spPr>
          <a:xfrm>
            <a:off x="911484" y="2416809"/>
            <a:ext cx="10213521" cy="3436549"/>
          </a:xfrm>
          <a:prstGeom prst="rect">
            <a:avLst/>
          </a:prstGeom>
        </p:spPr>
      </p:pic>
      <p:sp>
        <p:nvSpPr>
          <p:cNvPr id="3" name="Rounded Rectangle 2"/>
          <p:cNvSpPr/>
          <p:nvPr/>
        </p:nvSpPr>
        <p:spPr>
          <a:xfrm>
            <a:off x="587829" y="659347"/>
            <a:ext cx="10860832" cy="737118"/>
          </a:xfrm>
          <a:prstGeom prst="round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smtClean="0">
                <a:solidFill>
                  <a:schemeClr val="tx1"/>
                </a:solidFill>
              </a:rPr>
              <a:t>Attainment 8 and Progress 8 – how it is reported as a whole school</a:t>
            </a:r>
            <a:endParaRPr lang="en-GB" sz="2800" dirty="0">
              <a:solidFill>
                <a:schemeClr val="tx1"/>
              </a:solidFill>
            </a:endParaRPr>
          </a:p>
        </p:txBody>
      </p:sp>
      <p:sp>
        <p:nvSpPr>
          <p:cNvPr id="4" name="TextBox 3"/>
          <p:cNvSpPr txBox="1"/>
          <p:nvPr/>
        </p:nvSpPr>
        <p:spPr>
          <a:xfrm>
            <a:off x="6685280" y="1675804"/>
            <a:ext cx="3575018"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GB" sz="2400" dirty="0" smtClean="0"/>
              <a:t>Level 5 is the ‘new’ grade C</a:t>
            </a:r>
            <a:endParaRPr lang="en-GB" sz="2400" dirty="0"/>
          </a:p>
        </p:txBody>
      </p:sp>
    </p:spTree>
    <p:extLst>
      <p:ext uri="{BB962C8B-B14F-4D97-AF65-F5344CB8AC3E}">
        <p14:creationId xmlns:p14="http://schemas.microsoft.com/office/powerpoint/2010/main" val="4054167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87829" y="659347"/>
            <a:ext cx="10860832" cy="737118"/>
          </a:xfrm>
          <a:prstGeom prst="round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smtClean="0">
                <a:solidFill>
                  <a:schemeClr val="tx1"/>
                </a:solidFill>
              </a:rPr>
              <a:t>Reporting</a:t>
            </a:r>
            <a:endParaRPr lang="en-GB" sz="2800" dirty="0">
              <a:solidFill>
                <a:schemeClr val="tx1"/>
              </a:solidFill>
            </a:endParaRPr>
          </a:p>
        </p:txBody>
      </p:sp>
      <p:sp>
        <p:nvSpPr>
          <p:cNvPr id="4" name="TextBox 3"/>
          <p:cNvSpPr txBox="1"/>
          <p:nvPr/>
        </p:nvSpPr>
        <p:spPr>
          <a:xfrm>
            <a:off x="587829" y="1767840"/>
            <a:ext cx="10860832" cy="4893647"/>
          </a:xfrm>
          <a:prstGeom prst="rect">
            <a:avLst/>
          </a:prstGeom>
          <a:noFill/>
        </p:spPr>
        <p:txBody>
          <a:bodyPr wrap="square" rtlCol="0">
            <a:spAutoFit/>
          </a:bodyPr>
          <a:lstStyle/>
          <a:p>
            <a:r>
              <a:rPr lang="en-GB" sz="2400" b="1" dirty="0"/>
              <a:t>CAL</a:t>
            </a:r>
            <a:r>
              <a:rPr lang="en-GB" sz="2400" dirty="0" smtClean="0"/>
              <a:t/>
            </a:r>
            <a:br>
              <a:rPr lang="en-GB" sz="2400" dirty="0" smtClean="0"/>
            </a:br>
            <a:r>
              <a:rPr lang="en-GB" sz="2400" dirty="0"/>
              <a:t>Students are issued a current attainment level (CAL)  for each subject at three points during the year. This level is based on their work in class to date as well as any assessments which have been carried out. It is reported as a points </a:t>
            </a:r>
            <a:r>
              <a:rPr lang="en-GB" sz="2400" dirty="0" smtClean="0"/>
              <a:t>score</a:t>
            </a:r>
          </a:p>
          <a:p>
            <a:endParaRPr lang="en-GB" sz="2400" dirty="0"/>
          </a:p>
          <a:p>
            <a:r>
              <a:rPr lang="en-GB" sz="2400" b="1" dirty="0" smtClean="0"/>
              <a:t>GCSE </a:t>
            </a:r>
            <a:r>
              <a:rPr lang="en-GB" sz="2400" b="1" dirty="0"/>
              <a:t>Target</a:t>
            </a:r>
            <a:r>
              <a:rPr lang="en-GB" sz="2400" dirty="0" smtClean="0"/>
              <a:t/>
            </a:r>
            <a:br>
              <a:rPr lang="en-GB" sz="2400" dirty="0" smtClean="0"/>
            </a:br>
            <a:r>
              <a:rPr lang="en-GB" sz="2400" dirty="0"/>
              <a:t>This is the target points score students are working towards at the end of year 11</a:t>
            </a:r>
            <a:r>
              <a:rPr lang="en-GB" sz="2400" dirty="0" smtClean="0"/>
              <a:t>.</a:t>
            </a:r>
          </a:p>
          <a:p>
            <a:endParaRPr lang="en-GB" sz="2400" dirty="0"/>
          </a:p>
          <a:p>
            <a:r>
              <a:rPr lang="en-GB" sz="2400" b="1" dirty="0" smtClean="0"/>
              <a:t>Progress</a:t>
            </a:r>
          </a:p>
          <a:p>
            <a:r>
              <a:rPr lang="en-GB" sz="2400" b="1" dirty="0" smtClean="0"/>
              <a:t>A</a:t>
            </a:r>
            <a:r>
              <a:rPr lang="en-GB" sz="2400" dirty="0" smtClean="0"/>
              <a:t> = rate of progress estimated to be above target</a:t>
            </a:r>
          </a:p>
          <a:p>
            <a:r>
              <a:rPr lang="en-GB" sz="2400" b="1" dirty="0" smtClean="0"/>
              <a:t>O</a:t>
            </a:r>
            <a:r>
              <a:rPr lang="en-GB" sz="2400" dirty="0" smtClean="0"/>
              <a:t> = rate of progress is on track to meet their target</a:t>
            </a:r>
          </a:p>
          <a:p>
            <a:r>
              <a:rPr lang="en-GB" sz="2400" b="1" dirty="0" smtClean="0"/>
              <a:t>C</a:t>
            </a:r>
            <a:r>
              <a:rPr lang="en-GB" sz="2400" dirty="0" smtClean="0"/>
              <a:t> = rate of progress is a concern and the student is in danger of not meeting their target grade.</a:t>
            </a:r>
            <a:endParaRPr lang="en-GB" sz="2400" dirty="0"/>
          </a:p>
        </p:txBody>
      </p:sp>
    </p:spTree>
    <p:extLst>
      <p:ext uri="{BB962C8B-B14F-4D97-AF65-F5344CB8AC3E}">
        <p14:creationId xmlns:p14="http://schemas.microsoft.com/office/powerpoint/2010/main" val="2468833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87829" y="659347"/>
            <a:ext cx="10860832" cy="737118"/>
          </a:xfrm>
          <a:prstGeom prst="round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smtClean="0">
                <a:solidFill>
                  <a:schemeClr val="tx1"/>
                </a:solidFill>
              </a:rPr>
              <a:t>Reporting</a:t>
            </a:r>
            <a:endParaRPr lang="en-GB" sz="2800" dirty="0">
              <a:solidFill>
                <a:schemeClr val="tx1"/>
              </a:solidFill>
            </a:endParaRPr>
          </a:p>
        </p:txBody>
      </p:sp>
      <p:sp>
        <p:nvSpPr>
          <p:cNvPr id="4" name="TextBox 3"/>
          <p:cNvSpPr txBox="1"/>
          <p:nvPr/>
        </p:nvSpPr>
        <p:spPr>
          <a:xfrm>
            <a:off x="587829" y="1862667"/>
            <a:ext cx="3412671" cy="3046988"/>
          </a:xfrm>
          <a:prstGeom prst="rect">
            <a:avLst/>
          </a:prstGeom>
          <a:noFill/>
        </p:spPr>
        <p:txBody>
          <a:bodyPr wrap="square" rtlCol="0">
            <a:spAutoFit/>
          </a:bodyPr>
          <a:lstStyle/>
          <a:p>
            <a:r>
              <a:rPr lang="en-GB" sz="2400" b="1" dirty="0"/>
              <a:t>Points Score Conversion Table</a:t>
            </a:r>
            <a:r>
              <a:rPr lang="en-GB" sz="2400" dirty="0" smtClean="0"/>
              <a:t/>
            </a:r>
            <a:br>
              <a:rPr lang="en-GB" sz="2400" dirty="0" smtClean="0"/>
            </a:br>
            <a:r>
              <a:rPr lang="en-GB" sz="2400" dirty="0"/>
              <a:t>The conversion table </a:t>
            </a:r>
            <a:r>
              <a:rPr lang="en-GB" sz="2400" dirty="0" smtClean="0"/>
              <a:t>shows </a:t>
            </a:r>
            <a:r>
              <a:rPr lang="en-GB" sz="2400" dirty="0"/>
              <a:t>the equivalent points scores and GCSE point score</a:t>
            </a:r>
            <a:r>
              <a:rPr lang="en-GB" sz="2400" dirty="0" smtClean="0"/>
              <a:t>.</a:t>
            </a:r>
          </a:p>
          <a:p>
            <a:endParaRPr lang="en-GB" sz="2400" dirty="0"/>
          </a:p>
          <a:p>
            <a:endParaRPr lang="en-GB" sz="2400" dirty="0"/>
          </a:p>
        </p:txBody>
      </p:sp>
      <p:graphicFrame>
        <p:nvGraphicFramePr>
          <p:cNvPr id="3" name="Table 2"/>
          <p:cNvGraphicFramePr>
            <a:graphicFrameLocks noGrp="1"/>
          </p:cNvGraphicFramePr>
          <p:nvPr>
            <p:extLst>
              <p:ext uri="{D42A27DB-BD31-4B8C-83A1-F6EECF244321}">
                <p14:modId xmlns:p14="http://schemas.microsoft.com/office/powerpoint/2010/main" val="464781186"/>
              </p:ext>
            </p:extLst>
          </p:nvPr>
        </p:nvGraphicFramePr>
        <p:xfrm>
          <a:off x="5008033" y="1642749"/>
          <a:ext cx="5129389" cy="5047488"/>
        </p:xfrm>
        <a:graphic>
          <a:graphicData uri="http://schemas.openxmlformats.org/drawingml/2006/table">
            <a:tbl>
              <a:tblPr firstRow="1" firstCol="1" bandRow="1">
                <a:tableStyleId>{5C22544A-7EE6-4342-B048-85BDC9FD1C3A}</a:tableStyleId>
              </a:tblPr>
              <a:tblGrid>
                <a:gridCol w="2961923"/>
                <a:gridCol w="2167466"/>
              </a:tblGrid>
              <a:tr h="0">
                <a:tc>
                  <a:txBody>
                    <a:bodyPr/>
                    <a:lstStyle/>
                    <a:p>
                      <a:pPr>
                        <a:lnSpc>
                          <a:spcPct val="115000"/>
                        </a:lnSpc>
                        <a:spcAft>
                          <a:spcPts val="0"/>
                        </a:spcAft>
                      </a:pPr>
                      <a:r>
                        <a:rPr lang="en-GB" sz="2400" dirty="0">
                          <a:solidFill>
                            <a:schemeClr val="tx1"/>
                          </a:solidFill>
                          <a:effectLst/>
                        </a:rPr>
                        <a:t>NFS Points Scores</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2400" dirty="0">
                          <a:solidFill>
                            <a:schemeClr val="tx1"/>
                          </a:solidFill>
                          <a:effectLst/>
                        </a:rPr>
                        <a:t>New GCSE Levels</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en-GB" sz="2400" dirty="0" smtClean="0">
                          <a:solidFill>
                            <a:schemeClr val="tx1"/>
                          </a:solidFill>
                          <a:effectLst/>
                        </a:rPr>
                        <a:t>0.0 -0.4</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400">
                          <a:effectLst/>
                        </a:rPr>
                        <a:t>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en-GB" sz="2400" dirty="0" smtClean="0">
                          <a:solidFill>
                            <a:schemeClr val="tx1"/>
                          </a:solidFill>
                          <a:effectLst/>
                        </a:rPr>
                        <a:t>0.5 – 1.9</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en-GB" sz="2400" dirty="0" smtClean="0">
                          <a:solidFill>
                            <a:schemeClr val="tx1"/>
                          </a:solidFill>
                          <a:effectLst/>
                        </a:rPr>
                        <a:t>2.0 </a:t>
                      </a:r>
                      <a:r>
                        <a:rPr lang="en-GB" sz="2400" dirty="0">
                          <a:solidFill>
                            <a:schemeClr val="tx1"/>
                          </a:solidFill>
                          <a:effectLst/>
                        </a:rPr>
                        <a:t>-</a:t>
                      </a:r>
                      <a:r>
                        <a:rPr lang="en-GB" sz="2400" dirty="0" smtClean="0">
                          <a:solidFill>
                            <a:schemeClr val="tx1"/>
                          </a:solidFill>
                          <a:effectLst/>
                        </a:rPr>
                        <a:t>2.9</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en-GB" sz="2400" dirty="0" smtClean="0">
                          <a:solidFill>
                            <a:schemeClr val="tx1"/>
                          </a:solidFill>
                          <a:effectLst/>
                        </a:rPr>
                        <a:t>3.0 – 3.9</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en-GB" sz="2400" dirty="0" smtClean="0">
                          <a:solidFill>
                            <a:schemeClr val="tx1"/>
                          </a:solidFill>
                          <a:effectLst/>
                        </a:rPr>
                        <a:t>4.0 – 4.9</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400">
                          <a:effectLst/>
                        </a:rPr>
                        <a:t>4</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en-GB" sz="2400" dirty="0" smtClean="0">
                          <a:solidFill>
                            <a:schemeClr val="tx1"/>
                          </a:solidFill>
                          <a:effectLst/>
                        </a:rPr>
                        <a:t>5.0 </a:t>
                      </a:r>
                      <a:r>
                        <a:rPr lang="en-GB" sz="2400" dirty="0">
                          <a:solidFill>
                            <a:schemeClr val="tx1"/>
                          </a:solidFill>
                          <a:effectLst/>
                        </a:rPr>
                        <a:t>-</a:t>
                      </a:r>
                      <a:r>
                        <a:rPr lang="en-GB" sz="2400" dirty="0" smtClean="0">
                          <a:solidFill>
                            <a:schemeClr val="tx1"/>
                          </a:solidFill>
                          <a:effectLst/>
                        </a:rPr>
                        <a:t>5.9</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400">
                          <a:effectLst/>
                        </a:rPr>
                        <a:t>5</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en-GB" sz="2400" dirty="0" smtClean="0">
                          <a:solidFill>
                            <a:schemeClr val="tx1"/>
                          </a:solidFill>
                          <a:effectLst/>
                        </a:rPr>
                        <a:t>6.0 </a:t>
                      </a:r>
                      <a:r>
                        <a:rPr lang="en-GB" sz="2400" dirty="0">
                          <a:solidFill>
                            <a:schemeClr val="tx1"/>
                          </a:solidFill>
                          <a:effectLst/>
                        </a:rPr>
                        <a:t>-</a:t>
                      </a:r>
                      <a:r>
                        <a:rPr lang="en-GB" sz="2400" dirty="0" smtClean="0">
                          <a:solidFill>
                            <a:schemeClr val="tx1"/>
                          </a:solidFill>
                          <a:effectLst/>
                        </a:rPr>
                        <a:t>6.9</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400" dirty="0">
                          <a:effectLst/>
                        </a:rPr>
                        <a:t>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en-GB" sz="2400" dirty="0" smtClean="0">
                          <a:solidFill>
                            <a:schemeClr val="tx1"/>
                          </a:solidFill>
                          <a:effectLst/>
                        </a:rPr>
                        <a:t>7.0 </a:t>
                      </a:r>
                      <a:r>
                        <a:rPr lang="en-GB" sz="2400" dirty="0">
                          <a:solidFill>
                            <a:schemeClr val="tx1"/>
                          </a:solidFill>
                          <a:effectLst/>
                        </a:rPr>
                        <a:t>-</a:t>
                      </a:r>
                      <a:r>
                        <a:rPr lang="en-GB" sz="2400" dirty="0" smtClean="0">
                          <a:solidFill>
                            <a:schemeClr val="tx1"/>
                          </a:solidFill>
                          <a:effectLst/>
                        </a:rPr>
                        <a:t>7.9</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400" dirty="0">
                          <a:effectLst/>
                        </a:rPr>
                        <a:t>7</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en-GB" sz="2400" dirty="0" smtClean="0">
                          <a:solidFill>
                            <a:schemeClr val="tx1"/>
                          </a:solidFill>
                          <a:effectLst/>
                        </a:rPr>
                        <a:t>8.0 – 8.9</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400" dirty="0">
                          <a:effectLst/>
                        </a:rPr>
                        <a:t>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en-GB" sz="2400" dirty="0" smtClean="0">
                          <a:solidFill>
                            <a:schemeClr val="tx1"/>
                          </a:solidFill>
                          <a:effectLst/>
                        </a:rPr>
                        <a:t>9.0</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400" dirty="0">
                          <a:effectLst/>
                        </a:rPr>
                        <a:t>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541680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69109" y="283427"/>
            <a:ext cx="10860832" cy="737118"/>
          </a:xfrm>
          <a:prstGeom prst="round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smtClean="0">
                <a:solidFill>
                  <a:schemeClr val="tx1"/>
                </a:solidFill>
              </a:rPr>
              <a:t>Career support for Year 9 – Employability skills </a:t>
            </a:r>
            <a:endParaRPr lang="en-GB" sz="3600" dirty="0">
              <a:solidFill>
                <a:schemeClr val="tx1"/>
              </a:solidFill>
            </a:endParaRPr>
          </a:p>
        </p:txBody>
      </p:sp>
      <p:sp>
        <p:nvSpPr>
          <p:cNvPr id="6" name="Rectangle 5"/>
          <p:cNvSpPr>
            <a:spLocks noChangeArrowheads="1"/>
          </p:cNvSpPr>
          <p:nvPr/>
        </p:nvSpPr>
        <p:spPr bwMode="auto">
          <a:xfrm>
            <a:off x="558800" y="1239361"/>
            <a:ext cx="10739735"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2400" dirty="0" smtClean="0">
                <a:latin typeface="Calibri" panose="020F0502020204030204" pitchFamily="34" charset="0"/>
                <a:ea typeface="Times New Roman" panose="02020603050405020304" pitchFamily="18" charset="0"/>
                <a:cs typeface="Arial" panose="020B0604020202020204" pitchFamily="34" charset="0"/>
              </a:rPr>
              <a:t>1.</a:t>
            </a:r>
            <a:r>
              <a:rPr kumimoji="0" lang="en-GB" altLang="en-US" sz="2400" b="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kumimoji="0" lang="en-GB" altLang="en-US" sz="2400" b="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Self-motivation</a:t>
            </a:r>
            <a:r>
              <a:rPr kumimoji="0" lang="en-GB" altLang="en-US" sz="2400" b="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 taking responsibility for developing work readiness</a:t>
            </a:r>
            <a:endParaRPr kumimoji="0" lang="en-GB" altLang="en-US" sz="2400" b="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2. </a:t>
            </a:r>
            <a:r>
              <a:rPr kumimoji="0" lang="en-GB" altLang="en-US" sz="2400" b="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Self-assurance</a:t>
            </a:r>
            <a:r>
              <a:rPr kumimoji="0" lang="en-GB" altLang="en-US" sz="2400" b="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 having the tools and skills to present themselves to employers</a:t>
            </a:r>
            <a:endParaRPr kumimoji="0" lang="en-GB" altLang="en-US" sz="2400" b="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3. </a:t>
            </a:r>
            <a:r>
              <a:rPr kumimoji="0" lang="en-GB" altLang="en-US" sz="2400" b="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Aspiration</a:t>
            </a:r>
            <a:r>
              <a:rPr kumimoji="0" lang="en-GB" altLang="en-US" sz="2400" b="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 having high personal goals</a:t>
            </a:r>
            <a:endParaRPr kumimoji="0" lang="en-GB" altLang="en-US" sz="2400" b="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4. </a:t>
            </a:r>
            <a:r>
              <a:rPr kumimoji="0" lang="en-GB" altLang="en-US" sz="2400" b="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Informed</a:t>
            </a:r>
            <a:r>
              <a:rPr kumimoji="0" lang="en-GB" altLang="en-US" sz="2400" b="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 understanding the opportunities available and making realistic choices</a:t>
            </a:r>
            <a:endParaRPr kumimoji="0" lang="en-GB" altLang="en-US" sz="2400" b="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5. </a:t>
            </a:r>
            <a:r>
              <a:rPr kumimoji="0" lang="en-GB" altLang="en-US" sz="2400" b="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Experience</a:t>
            </a:r>
            <a:r>
              <a:rPr kumimoji="0" lang="en-GB" altLang="en-US" sz="2400" b="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 having experience of work that is rewarding and fulfilling</a:t>
            </a:r>
            <a:endParaRPr kumimoji="0" lang="en-GB" altLang="en-US" sz="2400" b="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6. </a:t>
            </a:r>
            <a:r>
              <a:rPr kumimoji="0" lang="en-GB" altLang="en-US" sz="2400" b="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Achieving</a:t>
            </a:r>
            <a:r>
              <a:rPr kumimoji="0" lang="en-GB" altLang="en-US" sz="2400" b="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 qualifications valued by employers</a:t>
            </a:r>
            <a:endParaRPr kumimoji="0" lang="en-GB" altLang="en-US" sz="2400" b="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7. </a:t>
            </a:r>
            <a:r>
              <a:rPr kumimoji="0" lang="en-GB" altLang="en-US" sz="2400" b="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Accountability</a:t>
            </a:r>
            <a:r>
              <a:rPr kumimoji="0" lang="en-GB" altLang="en-US" sz="2400" b="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 understanding how to take responsibility</a:t>
            </a:r>
            <a:endParaRPr kumimoji="0" lang="en-GB" altLang="en-US" sz="2400" b="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8. </a:t>
            </a:r>
            <a:r>
              <a:rPr kumimoji="0" lang="en-GB" altLang="en-US" sz="2400" b="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Resilience</a:t>
            </a:r>
            <a:r>
              <a:rPr kumimoji="0" lang="en-GB" altLang="en-US" sz="2400" b="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 understanding employers need for people who can listen and learn</a:t>
            </a:r>
            <a:endParaRPr kumimoji="0" lang="en-GB" altLang="en-US" sz="2400" b="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9.</a:t>
            </a:r>
            <a:r>
              <a:rPr kumimoji="0" lang="en-GB" altLang="en-US" sz="2400" b="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Entrepreneurial</a:t>
            </a:r>
            <a:r>
              <a:rPr kumimoji="0" lang="en-GB" altLang="en-US" sz="2400" b="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 working creatively to achieve personal and business potential</a:t>
            </a:r>
            <a:endParaRPr kumimoji="0" lang="en-GB" altLang="en-US" sz="2400" b="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425269" y="4549448"/>
            <a:ext cx="10496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10. </a:t>
            </a:r>
            <a:r>
              <a:rPr kumimoji="0" lang="en-GB" altLang="en-US" sz="24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Co-operation</a:t>
            </a:r>
            <a:r>
              <a:rPr kumimoji="0" lang="en-GB" altLang="en-US" sz="2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 developing effective communication and co working skills</a:t>
            </a:r>
            <a:endParaRPr kumimoji="0" lang="en-GB"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p:nvPr/>
        </p:nvSpPr>
        <p:spPr>
          <a:xfrm>
            <a:off x="1127760" y="5350192"/>
            <a:ext cx="8940800" cy="1200329"/>
          </a:xfrm>
          <a:prstGeom prst="rect">
            <a:avLst/>
          </a:prstGeom>
        </p:spPr>
        <p:txBody>
          <a:bodyPr wrap="square">
            <a:spAutoFit/>
          </a:bodyPr>
          <a:lstStyle/>
          <a:p>
            <a:pPr marL="285750" indent="-285750">
              <a:buFont typeface="Arial" panose="020B0604020202020204" pitchFamily="34" charset="0"/>
              <a:buChar char="•"/>
            </a:pPr>
            <a:r>
              <a:rPr lang="en-GB" sz="2400" dirty="0"/>
              <a:t>Unit of work in </a:t>
            </a:r>
            <a:r>
              <a:rPr lang="en-GB" sz="2400" dirty="0" smtClean="0"/>
              <a:t>PSHCE	</a:t>
            </a:r>
          </a:p>
          <a:p>
            <a:pPr marL="285750" indent="-285750">
              <a:buFont typeface="Arial" panose="020B0604020202020204" pitchFamily="34" charset="0"/>
              <a:buChar char="•"/>
            </a:pPr>
            <a:r>
              <a:rPr lang="en-GB" sz="2400" dirty="0" smtClean="0"/>
              <a:t>Workshops </a:t>
            </a:r>
            <a:r>
              <a:rPr lang="en-GB" sz="2400" dirty="0"/>
              <a:t>with Nottingham Trent University</a:t>
            </a:r>
          </a:p>
          <a:p>
            <a:pPr marL="285750" indent="-285750">
              <a:buFont typeface="Arial" panose="020B0604020202020204" pitchFamily="34" charset="0"/>
              <a:buChar char="•"/>
            </a:pPr>
            <a:r>
              <a:rPr lang="en-GB" sz="2400" dirty="0" smtClean="0"/>
              <a:t>Activity </a:t>
            </a:r>
            <a:r>
              <a:rPr lang="en-GB" sz="2400" dirty="0"/>
              <a:t>days in the summer term</a:t>
            </a:r>
          </a:p>
        </p:txBody>
      </p:sp>
    </p:spTree>
    <p:extLst>
      <p:ext uri="{BB962C8B-B14F-4D97-AF65-F5344CB8AC3E}">
        <p14:creationId xmlns:p14="http://schemas.microsoft.com/office/powerpoint/2010/main" val="1158909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87829" y="659347"/>
            <a:ext cx="10860832" cy="737118"/>
          </a:xfrm>
          <a:prstGeom prst="round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smtClean="0">
                <a:solidFill>
                  <a:schemeClr val="tx1"/>
                </a:solidFill>
              </a:rPr>
              <a:t>November assessments</a:t>
            </a:r>
            <a:endParaRPr lang="en-GB" sz="3600" dirty="0">
              <a:solidFill>
                <a:schemeClr val="tx1"/>
              </a:solidFill>
            </a:endParaRPr>
          </a:p>
        </p:txBody>
      </p:sp>
      <p:sp>
        <p:nvSpPr>
          <p:cNvPr id="3" name="TextBox 2"/>
          <p:cNvSpPr txBox="1"/>
          <p:nvPr/>
        </p:nvSpPr>
        <p:spPr>
          <a:xfrm>
            <a:off x="587829" y="1828800"/>
            <a:ext cx="10860832" cy="4031873"/>
          </a:xfrm>
          <a:prstGeom prst="rect">
            <a:avLst/>
          </a:prstGeom>
          <a:noFill/>
        </p:spPr>
        <p:txBody>
          <a:bodyPr wrap="square" rtlCol="0">
            <a:spAutoFit/>
          </a:bodyPr>
          <a:lstStyle/>
          <a:p>
            <a:r>
              <a:rPr lang="en-GB" sz="3200" dirty="0" smtClean="0"/>
              <a:t>The assessments begin on Monday 20th November and end on Friday 1</a:t>
            </a:r>
            <a:r>
              <a:rPr lang="en-GB" sz="3200" baseline="30000" dirty="0" smtClean="0"/>
              <a:t>st</a:t>
            </a:r>
            <a:r>
              <a:rPr lang="en-GB" sz="3200" dirty="0" smtClean="0"/>
              <a:t> December.</a:t>
            </a:r>
          </a:p>
          <a:p>
            <a:endParaRPr lang="en-GB" sz="3200" dirty="0"/>
          </a:p>
          <a:p>
            <a:r>
              <a:rPr lang="en-GB" sz="3200" dirty="0" smtClean="0"/>
              <a:t>All subjects will be assessed in some form, whether this be a formal exam in the hall or as an assessed piece of work within the classroom. </a:t>
            </a:r>
          </a:p>
          <a:p>
            <a:endParaRPr lang="en-GB" sz="3200" dirty="0"/>
          </a:p>
          <a:p>
            <a:r>
              <a:rPr lang="en-GB" sz="3200" dirty="0" smtClean="0"/>
              <a:t>All students have been given an exam timetable. </a:t>
            </a:r>
            <a:endParaRPr lang="en-GB" sz="3200" dirty="0"/>
          </a:p>
        </p:txBody>
      </p:sp>
    </p:spTree>
    <p:extLst>
      <p:ext uri="{BB962C8B-B14F-4D97-AF65-F5344CB8AC3E}">
        <p14:creationId xmlns:p14="http://schemas.microsoft.com/office/powerpoint/2010/main" val="3275208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1793</Words>
  <Application>Microsoft Office PowerPoint</Application>
  <PresentationFormat>Widescreen</PresentationFormat>
  <Paragraphs>219</Paragraphs>
  <Slides>36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Times New Roman</vt:lpstr>
      <vt:lpstr>Verdana</vt:lpstr>
      <vt:lpstr>Office Theme</vt:lpstr>
      <vt:lpstr>Welcome to our GCSE information evening</vt:lpstr>
      <vt:lpstr>Aims of the evening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One minute to Memorise ALL of these FACTs:</vt:lpstr>
      <vt:lpstr>PowerPoint Presentation</vt:lpstr>
      <vt:lpstr>How Does Memory Work? </vt:lpstr>
      <vt:lpstr>How Does Memory Work? </vt:lpstr>
      <vt:lpstr>PowerPoint Presentation</vt:lpstr>
      <vt:lpstr>PowerPoint Presentation</vt:lpstr>
      <vt:lpstr>PowerPoint Presentation</vt:lpstr>
      <vt:lpstr>Look, say, cover, write, check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Torch Academy Gateway Trust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GCSE curriculum information evening</dc:title>
  <dc:creator>Emma Howard</dc:creator>
  <cp:lastModifiedBy>Emma Howard</cp:lastModifiedBy>
  <cp:revision>21</cp:revision>
  <dcterms:created xsi:type="dcterms:W3CDTF">2016-11-08T08:53:19Z</dcterms:created>
  <dcterms:modified xsi:type="dcterms:W3CDTF">2017-11-16T11:48:04Z</dcterms:modified>
</cp:coreProperties>
</file>