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8" r:id="rId2"/>
    <p:sldId id="256" r:id="rId3"/>
    <p:sldId id="257" r:id="rId4"/>
    <p:sldId id="258" r:id="rId5"/>
    <p:sldId id="270" r:id="rId6"/>
    <p:sldId id="264" r:id="rId7"/>
    <p:sldId id="259" r:id="rId8"/>
    <p:sldId id="275" r:id="rId9"/>
    <p:sldId id="279" r:id="rId10"/>
    <p:sldId id="265" r:id="rId11"/>
    <p:sldId id="267" r:id="rId12"/>
    <p:sldId id="276" r:id="rId13"/>
    <p:sldId id="277" r:id="rId14"/>
    <p:sldId id="260" r:id="rId15"/>
    <p:sldId id="269" r:id="rId16"/>
    <p:sldId id="261" r:id="rId17"/>
    <p:sldId id="272" r:id="rId18"/>
    <p:sldId id="273" r:id="rId19"/>
    <p:sldId id="268" r:id="rId20"/>
    <p:sldId id="274" r:id="rId21"/>
    <p:sldId id="271" r:id="rId22"/>
    <p:sldId id="262" r:id="rId23"/>
    <p:sldId id="26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78" autoAdjust="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423D36-FF2E-4734-ACD1-B4AE4F20753C}" type="datetimeFigureOut">
              <a:rPr lang="en-GB" smtClean="0"/>
              <a:t>25/04/2017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2420A6-5435-400B-854E-1ABAE079F19C}" type="slidenum">
              <a:rPr lang="en-GB" smtClean="0"/>
              <a:t>‹#›</a:t>
            </a:fld>
            <a:endParaRPr lang="en-GB"/>
          </a:p>
        </p:txBody>
      </p:sp>
    </p:spTree>
    <p:extLst>
      <p:ext uri="{BB962C8B-B14F-4D97-AF65-F5344CB8AC3E}">
        <p14:creationId xmlns:p14="http://schemas.microsoft.com/office/powerpoint/2010/main" val="369184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spcc.org.uk/preventing-abuse/keeping-children-safe/online-safety/#pageref10076"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spcc.org.uk/preventing-abuse/child-abuse-and-neglect/bullying-and-cyberbullying/"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nspcc.org.uk/preventing-abuse/keeping-children-safe/self-har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2420A6-5435-400B-854E-1ABAE079F19C}" type="slidenum">
              <a:rPr lang="en-GB" smtClean="0"/>
              <a:t>4</a:t>
            </a:fld>
            <a:endParaRPr lang="en-GB"/>
          </a:p>
        </p:txBody>
      </p:sp>
    </p:spTree>
    <p:extLst>
      <p:ext uri="{BB962C8B-B14F-4D97-AF65-F5344CB8AC3E}">
        <p14:creationId xmlns:p14="http://schemas.microsoft.com/office/powerpoint/2010/main" val="858050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Talk about it regularly</a:t>
            </a:r>
          </a:p>
          <a:p>
            <a:r>
              <a:rPr lang="en-GB" sz="1200" b="0" i="0" kern="1200" dirty="0" smtClean="0">
                <a:solidFill>
                  <a:schemeClr val="tx1"/>
                </a:solidFill>
                <a:effectLst/>
                <a:latin typeface="+mn-lt"/>
                <a:ea typeface="+mn-ea"/>
                <a:cs typeface="+mn-cs"/>
              </a:rPr>
              <a:t>Children and young people spend </a:t>
            </a:r>
            <a:r>
              <a:rPr lang="en-GB" sz="1200" b="0" i="0" u="sng" kern="1200" dirty="0" smtClean="0">
                <a:solidFill>
                  <a:schemeClr val="tx1"/>
                </a:solidFill>
                <a:effectLst/>
                <a:latin typeface="+mn-lt"/>
                <a:ea typeface="+mn-ea"/>
                <a:cs typeface="+mn-cs"/>
                <a:hlinkClick r:id="rId3"/>
              </a:rPr>
              <a:t>an average of 12 hours a week online</a:t>
            </a:r>
            <a:r>
              <a:rPr lang="en-GB" sz="1200" b="0" i="0" kern="1200" dirty="0" smtClean="0">
                <a:solidFill>
                  <a:schemeClr val="tx1"/>
                </a:solidFill>
                <a:effectLst/>
                <a:latin typeface="+mn-lt"/>
                <a:ea typeface="+mn-ea"/>
                <a:cs typeface="+mn-cs"/>
              </a:rPr>
              <a:t> and it becomes part of their routine early on in life. That's why it's important to start talking to your child about keeping safe online at an early age.</a:t>
            </a:r>
          </a:p>
          <a:p>
            <a:r>
              <a:rPr lang="en-GB" sz="1200" b="0" i="0" kern="1200" dirty="0" smtClean="0">
                <a:solidFill>
                  <a:schemeClr val="tx1"/>
                </a:solidFill>
                <a:effectLst/>
                <a:latin typeface="+mn-lt"/>
                <a:ea typeface="+mn-ea"/>
                <a:cs typeface="+mn-cs"/>
              </a:rPr>
              <a:t>It's easier to have conversations about online safety little and often, rather than trying to cover everything at once.</a:t>
            </a:r>
          </a:p>
          <a:p>
            <a:r>
              <a:rPr lang="en-GB" sz="1200" b="0" i="0" kern="1200" dirty="0" smtClean="0">
                <a:solidFill>
                  <a:schemeClr val="tx1"/>
                </a:solidFill>
                <a:effectLst/>
                <a:latin typeface="+mn-lt"/>
                <a:ea typeface="+mn-ea"/>
                <a:cs typeface="+mn-cs"/>
              </a:rPr>
              <a:t>As your children get older, and technology changes, make sure you keep talking about what they're doing online and how to stay safe.</a:t>
            </a:r>
          </a:p>
          <a:p>
            <a:endParaRPr lang="en-GB" dirty="0" smtClean="0"/>
          </a:p>
          <a:p>
            <a:r>
              <a:rPr lang="en-GB" b="1" dirty="0" smtClean="0"/>
              <a:t>Go online together</a:t>
            </a:r>
          </a:p>
          <a:p>
            <a:r>
              <a:rPr lang="en-GB" sz="1200" b="0" i="0" kern="1200" dirty="0" smtClean="0">
                <a:solidFill>
                  <a:schemeClr val="tx1"/>
                </a:solidFill>
                <a:effectLst/>
                <a:latin typeface="+mn-lt"/>
                <a:ea typeface="+mn-ea"/>
                <a:cs typeface="+mn-cs"/>
              </a:rPr>
              <a:t>Ask your child to show you their favourite things to do online, and show an interest in what they do - just like you would offline. This will give you a much better idea of what they're getting up to. And it gives you a way to support and encourage them while learning what they know. Often daunting when they</a:t>
            </a:r>
            <a:r>
              <a:rPr lang="en-GB" sz="1200" b="0" i="0" kern="1200" baseline="0" dirty="0" smtClean="0">
                <a:solidFill>
                  <a:schemeClr val="tx1"/>
                </a:solidFill>
                <a:effectLst/>
                <a:latin typeface="+mn-lt"/>
                <a:ea typeface="+mn-ea"/>
                <a:cs typeface="+mn-cs"/>
              </a:rPr>
              <a:t> know more about it than we do but it can easily become a very secret world especially as they become teenagers and don’t want to talk to their parents about everything (v natural process but can be dangerous when online)</a:t>
            </a:r>
            <a:endParaRPr lang="en-GB" dirty="0" smtClean="0"/>
          </a:p>
          <a:p>
            <a:r>
              <a:rPr lang="en-GB" b="1" dirty="0" smtClean="0"/>
              <a:t>Know who your child is ‘friends’ with online</a:t>
            </a:r>
          </a:p>
          <a:p>
            <a:r>
              <a:rPr lang="en-GB" sz="1200" b="0" i="0" kern="1200" dirty="0" smtClean="0">
                <a:solidFill>
                  <a:schemeClr val="tx1"/>
                </a:solidFill>
                <a:effectLst/>
                <a:latin typeface="+mn-lt"/>
                <a:ea typeface="+mn-ea"/>
                <a:cs typeface="+mn-cs"/>
              </a:rPr>
              <a:t>Children don't think of people they've met online through social networking and online games as strangers, they're just online friends.</a:t>
            </a:r>
          </a:p>
          <a:p>
            <a:r>
              <a:rPr lang="en-GB" sz="1200" b="0" i="0" kern="1200" dirty="0" smtClean="0">
                <a:solidFill>
                  <a:schemeClr val="tx1"/>
                </a:solidFill>
                <a:effectLst/>
                <a:latin typeface="+mn-lt"/>
                <a:ea typeface="+mn-ea"/>
                <a:cs typeface="+mn-cs"/>
              </a:rPr>
              <a:t>So it's important to keep track of who your child's talking to. Ask them questions like:</a:t>
            </a:r>
          </a:p>
          <a:p>
            <a:r>
              <a:rPr lang="en-GB" sz="1200" b="0" i="0" kern="1200" dirty="0" smtClean="0">
                <a:solidFill>
                  <a:schemeClr val="tx1"/>
                </a:solidFill>
                <a:effectLst/>
                <a:latin typeface="+mn-lt"/>
                <a:ea typeface="+mn-ea"/>
                <a:cs typeface="+mn-cs"/>
              </a:rPr>
              <a:t>who do they know that has the most online friends?</a:t>
            </a:r>
          </a:p>
          <a:p>
            <a:r>
              <a:rPr lang="en-GB" sz="1200" b="0" i="0" kern="1200" dirty="0" smtClean="0">
                <a:solidFill>
                  <a:schemeClr val="tx1"/>
                </a:solidFill>
                <a:effectLst/>
                <a:latin typeface="+mn-lt"/>
                <a:ea typeface="+mn-ea"/>
                <a:cs typeface="+mn-cs"/>
              </a:rPr>
              <a:t>how can they know so many people?</a:t>
            </a:r>
          </a:p>
          <a:p>
            <a:r>
              <a:rPr lang="en-GB" sz="1200" b="0" i="0" kern="1200" dirty="0" smtClean="0">
                <a:solidFill>
                  <a:schemeClr val="tx1"/>
                </a:solidFill>
                <a:effectLst/>
                <a:latin typeface="+mn-lt"/>
                <a:ea typeface="+mn-ea"/>
                <a:cs typeface="+mn-cs"/>
              </a:rPr>
              <a:t>how do they choose who to become friends with online?</a:t>
            </a:r>
          </a:p>
          <a:p>
            <a:r>
              <a:rPr lang="en-GB" sz="1200" b="0" i="0" kern="1200" dirty="0" smtClean="0">
                <a:solidFill>
                  <a:schemeClr val="tx1"/>
                </a:solidFill>
                <a:effectLst/>
                <a:latin typeface="+mn-lt"/>
                <a:ea typeface="+mn-ea"/>
                <a:cs typeface="+mn-cs"/>
              </a:rPr>
              <a:t>Explain to your child that it's easy for people to lie about themselves online, like their age, for example, because you have never met them.</a:t>
            </a:r>
          </a:p>
          <a:p>
            <a:r>
              <a:rPr lang="en-GB" sz="1200" b="0" i="0" kern="1200" dirty="0" smtClean="0">
                <a:solidFill>
                  <a:schemeClr val="tx1"/>
                </a:solidFill>
                <a:effectLst/>
                <a:latin typeface="+mn-lt"/>
                <a:ea typeface="+mn-ea"/>
                <a:cs typeface="+mn-cs"/>
              </a:rPr>
              <a:t>Agree your child will 'friend' a trusted adult on their social networks or online games.</a:t>
            </a:r>
          </a:p>
          <a:p>
            <a:r>
              <a:rPr lang="en-GB" sz="1200" b="0" i="0" kern="1200" dirty="0" smtClean="0">
                <a:solidFill>
                  <a:schemeClr val="tx1"/>
                </a:solidFill>
                <a:effectLst/>
                <a:latin typeface="+mn-lt"/>
                <a:ea typeface="+mn-ea"/>
                <a:cs typeface="+mn-cs"/>
              </a:rPr>
              <a:t>You could also become 'friends' with your child so you can see their profile and posts but your child may not want to 'friend' you, especially as they get older. Agree that your child can 'friend' a trusted adult like an aunt or uncle so they can let you know if they see anything worrying on your child's profile. </a:t>
            </a:r>
          </a:p>
          <a:p>
            <a:endParaRPr lang="en-GB" dirty="0" smtClean="0"/>
          </a:p>
          <a:p>
            <a:endParaRPr lang="en-GB" dirty="0" smtClean="0"/>
          </a:p>
          <a:p>
            <a:endParaRPr lang="en-GB" dirty="0" smtClean="0"/>
          </a:p>
          <a:p>
            <a:r>
              <a:rPr lang="en-GB" b="1" dirty="0" smtClean="0"/>
              <a:t>Set rules and boundaries</a:t>
            </a:r>
          </a:p>
          <a:p>
            <a:r>
              <a:rPr lang="en-GB" sz="1200" b="0" i="0" kern="1200" dirty="0" smtClean="0">
                <a:solidFill>
                  <a:schemeClr val="tx1"/>
                </a:solidFill>
                <a:effectLst/>
                <a:latin typeface="+mn-lt"/>
                <a:ea typeface="+mn-ea"/>
                <a:cs typeface="+mn-cs"/>
              </a:rPr>
              <a:t>It's useful to agree on some ground rules together. These will depend on your child's age and what you feel is right for them, but you might want to consider:</a:t>
            </a:r>
          </a:p>
          <a:p>
            <a:r>
              <a:rPr lang="en-GB" sz="1200" b="0" i="0" kern="1200" dirty="0" smtClean="0">
                <a:solidFill>
                  <a:schemeClr val="tx1"/>
                </a:solidFill>
                <a:effectLst/>
                <a:latin typeface="+mn-lt"/>
                <a:ea typeface="+mn-ea"/>
                <a:cs typeface="+mn-cs"/>
              </a:rPr>
              <a:t>the amount of time they can spend online</a:t>
            </a:r>
          </a:p>
          <a:p>
            <a:r>
              <a:rPr lang="en-GB" sz="1200" b="0" i="0" kern="1200" dirty="0" smtClean="0">
                <a:solidFill>
                  <a:schemeClr val="tx1"/>
                </a:solidFill>
                <a:effectLst/>
                <a:latin typeface="+mn-lt"/>
                <a:ea typeface="+mn-ea"/>
                <a:cs typeface="+mn-cs"/>
              </a:rPr>
              <a:t>when they can go online</a:t>
            </a:r>
          </a:p>
          <a:p>
            <a:r>
              <a:rPr lang="en-GB" sz="1200" b="0" i="0" kern="1200" dirty="0" smtClean="0">
                <a:solidFill>
                  <a:schemeClr val="tx1"/>
                </a:solidFill>
                <a:effectLst/>
                <a:latin typeface="+mn-lt"/>
                <a:ea typeface="+mn-ea"/>
                <a:cs typeface="+mn-cs"/>
              </a:rPr>
              <a:t>the websites they can visit or activities they can take part in</a:t>
            </a:r>
          </a:p>
          <a:p>
            <a:r>
              <a:rPr lang="en-GB" sz="1200" b="0" i="0" kern="1200" dirty="0" smtClean="0">
                <a:solidFill>
                  <a:schemeClr val="tx1"/>
                </a:solidFill>
                <a:effectLst/>
                <a:latin typeface="+mn-lt"/>
                <a:ea typeface="+mn-ea"/>
                <a:cs typeface="+mn-cs"/>
              </a:rPr>
              <a:t>sharing images and videos</a:t>
            </a:r>
          </a:p>
          <a:p>
            <a:r>
              <a:rPr lang="en-GB" sz="1200" b="0" i="0" kern="1200" dirty="0" smtClean="0">
                <a:solidFill>
                  <a:schemeClr val="tx1"/>
                </a:solidFill>
                <a:effectLst/>
                <a:latin typeface="+mn-lt"/>
                <a:ea typeface="+mn-ea"/>
                <a:cs typeface="+mn-cs"/>
              </a:rPr>
              <a:t>how to treat people online and not post anything they wouldn't say face-to-face.</a:t>
            </a:r>
          </a:p>
          <a:p>
            <a:r>
              <a:rPr lang="en-GB" sz="1200" b="0" i="0" kern="1200" dirty="0" smtClean="0">
                <a:solidFill>
                  <a:schemeClr val="tx1"/>
                </a:solidFill>
                <a:effectLst/>
                <a:latin typeface="+mn-lt"/>
                <a:ea typeface="+mn-ea"/>
                <a:cs typeface="+mn-cs"/>
              </a:rPr>
              <a:t>If your child plays online games:</a:t>
            </a:r>
          </a:p>
          <a:p>
            <a:r>
              <a:rPr lang="en-GB" sz="1200" b="0" i="0" kern="1200" dirty="0" smtClean="0">
                <a:solidFill>
                  <a:schemeClr val="tx1"/>
                </a:solidFill>
                <a:effectLst/>
                <a:latin typeface="+mn-lt"/>
                <a:ea typeface="+mn-ea"/>
                <a:cs typeface="+mn-cs"/>
              </a:rPr>
              <a:t>check the age rating before they play</a:t>
            </a:r>
          </a:p>
          <a:p>
            <a:r>
              <a:rPr lang="en-GB" sz="1200" b="0" i="0" kern="1200" dirty="0" smtClean="0">
                <a:solidFill>
                  <a:schemeClr val="tx1"/>
                </a:solidFill>
                <a:effectLst/>
                <a:latin typeface="+mn-lt"/>
                <a:ea typeface="+mn-ea"/>
                <a:cs typeface="+mn-cs"/>
              </a:rPr>
              <a:t>make sure you know who they're playing with</a:t>
            </a:r>
          </a:p>
          <a:p>
            <a:r>
              <a:rPr lang="en-GB" sz="1200" b="0" i="0" kern="1200" dirty="0" smtClean="0">
                <a:solidFill>
                  <a:schemeClr val="tx1"/>
                </a:solidFill>
                <a:effectLst/>
                <a:latin typeface="+mn-lt"/>
                <a:ea typeface="+mn-ea"/>
                <a:cs typeface="+mn-cs"/>
              </a:rPr>
              <a:t>talk to them about what information is OK to share with other players</a:t>
            </a:r>
          </a:p>
          <a:p>
            <a:r>
              <a:rPr lang="en-GB" sz="1200" b="0" i="0" kern="1200" dirty="0" smtClean="0">
                <a:solidFill>
                  <a:schemeClr val="tx1"/>
                </a:solidFill>
                <a:effectLst/>
                <a:latin typeface="+mn-lt"/>
                <a:ea typeface="+mn-ea"/>
                <a:cs typeface="+mn-cs"/>
              </a:rPr>
              <a:t>negotiate the amount of time they spend playing online games. – </a:t>
            </a:r>
            <a:r>
              <a:rPr lang="en-GB" sz="1200" b="1" i="0" kern="1200" dirty="0" smtClean="0">
                <a:solidFill>
                  <a:schemeClr val="tx1"/>
                </a:solidFill>
                <a:effectLst/>
                <a:latin typeface="+mn-lt"/>
                <a:ea typeface="+mn-ea"/>
                <a:cs typeface="+mn-cs"/>
              </a:rPr>
              <a:t>Mention FIFA</a:t>
            </a:r>
          </a:p>
          <a:p>
            <a:endParaRPr lang="en-GB" dirty="0" smtClean="0"/>
          </a:p>
          <a:p>
            <a:endParaRPr lang="en-GB" dirty="0" smtClean="0"/>
          </a:p>
          <a:p>
            <a:r>
              <a:rPr lang="en-GB" b="1" dirty="0" smtClean="0"/>
              <a:t>Use parental controls</a:t>
            </a:r>
          </a:p>
          <a:p>
            <a:r>
              <a:rPr lang="en-GB" sz="1200" b="0" i="0" kern="1200" dirty="0" smtClean="0">
                <a:solidFill>
                  <a:schemeClr val="tx1"/>
                </a:solidFill>
                <a:effectLst/>
                <a:latin typeface="+mn-lt"/>
                <a:ea typeface="+mn-ea"/>
                <a:cs typeface="+mn-cs"/>
              </a:rPr>
              <a:t>You can set up parental controls to stop your child from seeing unsuitable or harmful content online:</a:t>
            </a:r>
          </a:p>
          <a:p>
            <a:r>
              <a:rPr lang="en-GB" sz="1200" b="0" i="0" kern="1200" dirty="0" smtClean="0">
                <a:solidFill>
                  <a:schemeClr val="tx1"/>
                </a:solidFill>
                <a:effectLst/>
                <a:latin typeface="+mn-lt"/>
                <a:ea typeface="+mn-ea"/>
                <a:cs typeface="+mn-cs"/>
              </a:rPr>
              <a:t>Internet Service Providers (ISPs), such as Virgin Media, TalkTalk, Sky or BT, provide controls to help you filter or restrict content.</a:t>
            </a:r>
          </a:p>
          <a:p>
            <a:r>
              <a:rPr lang="en-GB" sz="1200" b="0" i="0" kern="1200" dirty="0" smtClean="0">
                <a:solidFill>
                  <a:schemeClr val="tx1"/>
                </a:solidFill>
                <a:effectLst/>
                <a:latin typeface="+mn-lt"/>
                <a:ea typeface="+mn-ea"/>
                <a:cs typeface="+mn-cs"/>
              </a:rPr>
              <a:t>Laptops, phones, tablets, game consoles and other devices that connect to the internet have settings to activate parental controls.</a:t>
            </a:r>
          </a:p>
          <a:p>
            <a:r>
              <a:rPr lang="en-GB" sz="1200" b="0" i="0" kern="1200" dirty="0" smtClean="0">
                <a:solidFill>
                  <a:schemeClr val="tx1"/>
                </a:solidFill>
                <a:effectLst/>
                <a:latin typeface="+mn-lt"/>
                <a:ea typeface="+mn-ea"/>
                <a:cs typeface="+mn-cs"/>
              </a:rPr>
              <a:t>Software packages are available - some for free - that can help you filter, restrict or monitor what your child can see online.</a:t>
            </a:r>
          </a:p>
          <a:p>
            <a:r>
              <a:rPr lang="en-GB" sz="1200" b="0" i="0" kern="1200" dirty="0" smtClean="0">
                <a:solidFill>
                  <a:schemeClr val="tx1"/>
                </a:solidFill>
                <a:effectLst/>
                <a:latin typeface="+mn-lt"/>
                <a:ea typeface="+mn-ea"/>
                <a:cs typeface="+mn-cs"/>
              </a:rPr>
              <a:t>Remember that if your child goes online away from home, the same controls might not be in place at other people's houses or on public Wi-Fi. Agree with your child how they will use public Wi-Fi or let other parents know what your child is or isn't allowed to do online.</a:t>
            </a:r>
          </a:p>
          <a:p>
            <a:r>
              <a:rPr lang="en-GB" sz="1200" b="0" i="0" kern="1200" dirty="0" smtClean="0">
                <a:solidFill>
                  <a:schemeClr val="tx1"/>
                </a:solidFill>
                <a:effectLst/>
                <a:latin typeface="+mn-lt"/>
                <a:ea typeface="+mn-ea"/>
                <a:cs typeface="+mn-cs"/>
              </a:rPr>
              <a:t>As your child gets older you can change the level of control that you use. If your child asks you to remove the controls completely, and you are happy to do so, make sure you agree what behaviour is acceptable online first.</a:t>
            </a:r>
          </a:p>
          <a:p>
            <a:endParaRPr lang="en-GB" dirty="0" smtClean="0"/>
          </a:p>
          <a:p>
            <a:r>
              <a:rPr lang="en-GB" b="1" dirty="0" smtClean="0"/>
              <a:t>Check content is age-appropriate</a:t>
            </a:r>
          </a:p>
          <a:p>
            <a:r>
              <a:rPr lang="en-GB" sz="1200" b="0" i="0" kern="1200" dirty="0" smtClean="0">
                <a:solidFill>
                  <a:schemeClr val="tx1"/>
                </a:solidFill>
                <a:effectLst/>
                <a:latin typeface="+mn-lt"/>
                <a:ea typeface="+mn-ea"/>
                <a:cs typeface="+mn-cs"/>
              </a:rPr>
              <a:t>You know your child best, so check that the websites, social networks and games they're using are suitable for them.</a:t>
            </a:r>
          </a:p>
          <a:p>
            <a:r>
              <a:rPr lang="en-GB" sz="1200" b="0" i="0" kern="1200" dirty="0" smtClean="0">
                <a:solidFill>
                  <a:schemeClr val="tx1"/>
                </a:solidFill>
                <a:effectLst/>
                <a:latin typeface="+mn-lt"/>
                <a:ea typeface="+mn-ea"/>
                <a:cs typeface="+mn-cs"/>
              </a:rPr>
              <a:t>Check that your browser's homepage (the page that you see when you open an internet window) is set to a website that you're happy for your child to see.</a:t>
            </a:r>
          </a:p>
          <a:p>
            <a:r>
              <a:rPr lang="en-GB" sz="1200" b="0" i="0" kern="1200" dirty="0" smtClean="0">
                <a:solidFill>
                  <a:schemeClr val="tx1"/>
                </a:solidFill>
                <a:effectLst/>
                <a:latin typeface="+mn-lt"/>
                <a:ea typeface="+mn-ea"/>
                <a:cs typeface="+mn-cs"/>
              </a:rPr>
              <a:t>Online games, movies and some websites will also have an age rating or minimum age to sign up. Age limits are there to keep children safe. So you shouldn't feel pressured into letting your child sign up or use websites that you feel they are too young for.</a:t>
            </a:r>
          </a:p>
          <a:p>
            <a:endParaRPr lang="en-GB" dirty="0" smtClean="0"/>
          </a:p>
          <a:p>
            <a:endParaRPr lang="en-GB" dirty="0" smtClean="0"/>
          </a:p>
          <a:p>
            <a:r>
              <a:rPr lang="en-GB" b="1" dirty="0" smtClean="0"/>
              <a:t>Ensure your child understands privacy setting and how to report</a:t>
            </a:r>
          </a:p>
          <a:p>
            <a:r>
              <a:rPr lang="en-GB" sz="1200" b="0" i="0" kern="1200" dirty="0" smtClean="0">
                <a:solidFill>
                  <a:schemeClr val="tx1"/>
                </a:solidFill>
                <a:effectLst/>
                <a:latin typeface="+mn-lt"/>
                <a:ea typeface="+mn-ea"/>
                <a:cs typeface="+mn-cs"/>
              </a:rPr>
              <a:t>Check the privacy settings on any online accounts your child has, like Facebook or games, and remind them to keep their personal information private.</a:t>
            </a:r>
          </a:p>
          <a:p>
            <a:r>
              <a:rPr lang="en-GB" sz="1200" b="0" i="0" kern="1200" dirty="0" smtClean="0">
                <a:solidFill>
                  <a:schemeClr val="tx1"/>
                </a:solidFill>
                <a:effectLst/>
                <a:latin typeface="+mn-lt"/>
                <a:ea typeface="+mn-ea"/>
                <a:cs typeface="+mn-cs"/>
              </a:rPr>
              <a:t>And talk to your child about what to do if they see content or are contacted by someone that worries or upsets them. Make sure they know how to use tools to report abuse.</a:t>
            </a:r>
          </a:p>
          <a:p>
            <a:endParaRPr lang="en-GB" dirty="0"/>
          </a:p>
        </p:txBody>
      </p:sp>
      <p:sp>
        <p:nvSpPr>
          <p:cNvPr id="4" name="Slide Number Placeholder 3"/>
          <p:cNvSpPr>
            <a:spLocks noGrp="1"/>
          </p:cNvSpPr>
          <p:nvPr>
            <p:ph type="sldNum" sz="quarter" idx="10"/>
          </p:nvPr>
        </p:nvSpPr>
        <p:spPr/>
        <p:txBody>
          <a:bodyPr/>
          <a:lstStyle/>
          <a:p>
            <a:fld id="{C92420A6-5435-400B-854E-1ABAE079F19C}" type="slidenum">
              <a:rPr lang="en-GB" smtClean="0"/>
              <a:t>16</a:t>
            </a:fld>
            <a:endParaRPr lang="en-GB"/>
          </a:p>
        </p:txBody>
      </p:sp>
    </p:spTree>
    <p:extLst>
      <p:ext uri="{BB962C8B-B14F-4D97-AF65-F5344CB8AC3E}">
        <p14:creationId xmlns:p14="http://schemas.microsoft.com/office/powerpoint/2010/main" val="1641551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2420A6-5435-400B-854E-1ABAE079F19C}" type="slidenum">
              <a:rPr lang="en-GB" smtClean="0"/>
              <a:t>21</a:t>
            </a:fld>
            <a:endParaRPr lang="en-GB"/>
          </a:p>
        </p:txBody>
      </p:sp>
    </p:spTree>
    <p:extLst>
      <p:ext uri="{BB962C8B-B14F-4D97-AF65-F5344CB8AC3E}">
        <p14:creationId xmlns:p14="http://schemas.microsoft.com/office/powerpoint/2010/main" val="3817165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Taking screenshots. Children should be told to do this if they ever receive anything negative and to take screen shots. They should not reply nor</a:t>
            </a:r>
            <a:r>
              <a:rPr lang="en-GB" baseline="0" dirty="0" smtClean="0"/>
              <a:t> delete any evidence.</a:t>
            </a:r>
          </a:p>
          <a:p>
            <a:r>
              <a:rPr lang="en-GB" baseline="0" dirty="0" smtClean="0"/>
              <a:t>Most secondary schools are dealing with this on a daily basis – it is the biggest safeguarding issue that schools face and it takes a great deal of staff time.</a:t>
            </a:r>
          </a:p>
          <a:p>
            <a:r>
              <a:rPr lang="en-GB" baseline="0" dirty="0" smtClean="0"/>
              <a:t>School staff are not the police and so when issues happen out of school that are not school related we will deal with them but it is very likely that we will involve the PCSO’s/police.</a:t>
            </a:r>
            <a:endParaRPr lang="en-GB" dirty="0"/>
          </a:p>
        </p:txBody>
      </p:sp>
      <p:sp>
        <p:nvSpPr>
          <p:cNvPr id="4" name="Slide Number Placeholder 3"/>
          <p:cNvSpPr>
            <a:spLocks noGrp="1"/>
          </p:cNvSpPr>
          <p:nvPr>
            <p:ph type="sldNum" sz="quarter" idx="10"/>
          </p:nvPr>
        </p:nvSpPr>
        <p:spPr/>
        <p:txBody>
          <a:bodyPr/>
          <a:lstStyle/>
          <a:p>
            <a:fld id="{C92420A6-5435-400B-854E-1ABAE079F19C}" type="slidenum">
              <a:rPr lang="en-GB" smtClean="0"/>
              <a:t>22</a:t>
            </a:fld>
            <a:endParaRPr lang="en-GB"/>
          </a:p>
        </p:txBody>
      </p:sp>
    </p:spTree>
    <p:extLst>
      <p:ext uri="{BB962C8B-B14F-4D97-AF65-F5344CB8AC3E}">
        <p14:creationId xmlns:p14="http://schemas.microsoft.com/office/powerpoint/2010/main" val="901347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Reminder about PHEW – access it on the school website</a:t>
            </a:r>
            <a:r>
              <a:rPr lang="en-GB" baseline="0" dirty="0" smtClean="0"/>
              <a:t> and report anything of concern. Can also be anonymous (but is then obviously harder to deal with)</a:t>
            </a:r>
            <a:endParaRPr lang="en-GB" dirty="0" smtClean="0"/>
          </a:p>
          <a:p>
            <a:r>
              <a:rPr lang="en-GB" dirty="0" smtClean="0"/>
              <a:t>This presentation  is not</a:t>
            </a:r>
            <a:r>
              <a:rPr lang="en-GB" baseline="0" dirty="0" smtClean="0"/>
              <a:t> meant to scare but meant to inform.</a:t>
            </a:r>
          </a:p>
          <a:p>
            <a:r>
              <a:rPr lang="en-GB" baseline="0" dirty="0" smtClean="0"/>
              <a:t>Important that parents have a level of awareness of the possible dangers and that there is a great deal of support for them. THE most important thing is to have regular conversations with their children and be part of their online world.</a:t>
            </a:r>
            <a:endParaRPr lang="en-GB" dirty="0"/>
          </a:p>
        </p:txBody>
      </p:sp>
      <p:sp>
        <p:nvSpPr>
          <p:cNvPr id="4" name="Slide Number Placeholder 3"/>
          <p:cNvSpPr>
            <a:spLocks noGrp="1"/>
          </p:cNvSpPr>
          <p:nvPr>
            <p:ph type="sldNum" sz="quarter" idx="10"/>
          </p:nvPr>
        </p:nvSpPr>
        <p:spPr/>
        <p:txBody>
          <a:bodyPr/>
          <a:lstStyle/>
          <a:p>
            <a:fld id="{C92420A6-5435-400B-854E-1ABAE079F19C}" type="slidenum">
              <a:rPr lang="en-GB" smtClean="0"/>
              <a:t>23</a:t>
            </a:fld>
            <a:endParaRPr lang="en-GB"/>
          </a:p>
        </p:txBody>
      </p:sp>
    </p:spTree>
    <p:extLst>
      <p:ext uri="{BB962C8B-B14F-4D97-AF65-F5344CB8AC3E}">
        <p14:creationId xmlns:p14="http://schemas.microsoft.com/office/powerpoint/2010/main" val="3635074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Usage of social networking sites increases as children get older</a:t>
            </a:r>
          </a:p>
          <a:p>
            <a:r>
              <a:rPr lang="en-GB" sz="1200" b="0" i="0" kern="1200" dirty="0" smtClean="0">
                <a:solidFill>
                  <a:schemeClr val="tx1"/>
                </a:solidFill>
                <a:effectLst/>
                <a:latin typeface="+mn-lt"/>
                <a:ea typeface="+mn-ea"/>
                <a:cs typeface="+mn-cs"/>
              </a:rPr>
              <a:t>Overall, 76 percent of teens use social media sites and apps, although usage is higher (81 percent) among 15- to 17-year-olds than it is among younger teens.</a:t>
            </a:r>
            <a:endParaRPr lang="en-GB" dirty="0"/>
          </a:p>
        </p:txBody>
      </p:sp>
      <p:sp>
        <p:nvSpPr>
          <p:cNvPr id="4" name="Slide Number Placeholder 3"/>
          <p:cNvSpPr>
            <a:spLocks noGrp="1"/>
          </p:cNvSpPr>
          <p:nvPr>
            <p:ph type="sldNum" sz="quarter" idx="10"/>
          </p:nvPr>
        </p:nvSpPr>
        <p:spPr/>
        <p:txBody>
          <a:bodyPr/>
          <a:lstStyle/>
          <a:p>
            <a:fld id="{C92420A6-5435-400B-854E-1ABAE079F19C}" type="slidenum">
              <a:rPr lang="en-GB" smtClean="0"/>
              <a:t>5</a:t>
            </a:fld>
            <a:endParaRPr lang="en-GB"/>
          </a:p>
        </p:txBody>
      </p:sp>
    </p:spTree>
    <p:extLst>
      <p:ext uri="{BB962C8B-B14F-4D97-AF65-F5344CB8AC3E}">
        <p14:creationId xmlns:p14="http://schemas.microsoft.com/office/powerpoint/2010/main" val="2206298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Name as many icons as possible – do as a group.</a:t>
            </a:r>
          </a:p>
          <a:p>
            <a:endParaRPr lang="en-GB" dirty="0" smtClean="0"/>
          </a:p>
          <a:p>
            <a:r>
              <a:rPr lang="en-GB" dirty="0" err="1" smtClean="0"/>
              <a:t>Extn</a:t>
            </a:r>
            <a:r>
              <a:rPr lang="en-GB" baseline="0" dirty="0" smtClean="0"/>
              <a:t> – what are the top 5? </a:t>
            </a:r>
          </a:p>
          <a:p>
            <a:r>
              <a:rPr lang="en-GB" sz="1200" b="0" i="0" kern="1200" dirty="0" smtClean="0">
                <a:solidFill>
                  <a:schemeClr val="tx1"/>
                </a:solidFill>
                <a:effectLst/>
                <a:latin typeface="+mn-lt"/>
                <a:ea typeface="+mn-ea"/>
                <a:cs typeface="+mn-cs"/>
              </a:rPr>
              <a:t>Facebook was the most popular social media platform among the teens polled with 71% of them indicating they used the service.</a:t>
            </a:r>
          </a:p>
          <a:p>
            <a:r>
              <a:rPr lang="en-GB" sz="1200" b="0" i="0" kern="1200" dirty="0" smtClean="0">
                <a:solidFill>
                  <a:schemeClr val="tx1"/>
                </a:solidFill>
                <a:effectLst/>
                <a:latin typeface="+mn-lt"/>
                <a:ea typeface="+mn-ea"/>
                <a:cs typeface="+mn-cs"/>
              </a:rPr>
              <a:t>Second was Instagram at 52%, followed by Snapchat at 41%. Twitter and Google+ came in at 33%.</a:t>
            </a:r>
          </a:p>
          <a:p>
            <a:r>
              <a:rPr lang="en-GB" sz="1200" b="0" i="0" kern="1200" dirty="0" smtClean="0">
                <a:solidFill>
                  <a:schemeClr val="tx1"/>
                </a:solidFill>
                <a:effectLst/>
                <a:latin typeface="+mn-lt"/>
                <a:ea typeface="+mn-ea"/>
                <a:cs typeface="+mn-cs"/>
              </a:rPr>
              <a:t>Eighty-nine percent say they use at least one of the following: Facebook, Twitter, Instagram, Snapchat, Tumblr, Google Plus or Vine.</a:t>
            </a:r>
          </a:p>
          <a:p>
            <a:endParaRPr lang="en-GB" baseline="0" dirty="0" smtClean="0"/>
          </a:p>
          <a:p>
            <a:endParaRPr lang="en-GB" baseline="0" dirty="0" smtClean="0"/>
          </a:p>
          <a:p>
            <a:r>
              <a:rPr lang="en-GB" baseline="0" dirty="0" smtClean="0"/>
              <a:t>Go through the answers and show the NSPCC website – look at one icon and show that it gives age restrictions etc.</a:t>
            </a:r>
          </a:p>
          <a:p>
            <a:endParaRPr lang="en-GB" baseline="0" dirty="0" smtClean="0"/>
          </a:p>
          <a:p>
            <a:r>
              <a:rPr lang="en-GB" baseline="0" dirty="0" smtClean="0"/>
              <a:t>Pick out some of the ones which are anonymous</a:t>
            </a:r>
            <a:endParaRPr lang="en-GB" dirty="0"/>
          </a:p>
        </p:txBody>
      </p:sp>
      <p:sp>
        <p:nvSpPr>
          <p:cNvPr id="4" name="Slide Number Placeholder 3"/>
          <p:cNvSpPr>
            <a:spLocks noGrp="1"/>
          </p:cNvSpPr>
          <p:nvPr>
            <p:ph type="sldNum" sz="quarter" idx="10"/>
          </p:nvPr>
        </p:nvSpPr>
        <p:spPr/>
        <p:txBody>
          <a:bodyPr/>
          <a:lstStyle/>
          <a:p>
            <a:fld id="{C92420A6-5435-400B-854E-1ABAE079F19C}" type="slidenum">
              <a:rPr lang="en-GB" smtClean="0"/>
              <a:t>7</a:t>
            </a:fld>
            <a:endParaRPr lang="en-GB"/>
          </a:p>
        </p:txBody>
      </p:sp>
    </p:spTree>
    <p:extLst>
      <p:ext uri="{BB962C8B-B14F-4D97-AF65-F5344CB8AC3E}">
        <p14:creationId xmlns:p14="http://schemas.microsoft.com/office/powerpoint/2010/main" val="2220295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Name as many icons as possible – do as a group.</a:t>
            </a:r>
          </a:p>
          <a:p>
            <a:endParaRPr lang="en-GB" dirty="0" smtClean="0"/>
          </a:p>
          <a:p>
            <a:r>
              <a:rPr lang="en-GB" dirty="0" err="1" smtClean="0"/>
              <a:t>Extn</a:t>
            </a:r>
            <a:r>
              <a:rPr lang="en-GB" baseline="0" dirty="0" smtClean="0"/>
              <a:t> – what are the top 5? </a:t>
            </a:r>
          </a:p>
          <a:p>
            <a:r>
              <a:rPr lang="en-GB" sz="1200" b="0" i="0" kern="1200" dirty="0" smtClean="0">
                <a:solidFill>
                  <a:schemeClr val="tx1"/>
                </a:solidFill>
                <a:effectLst/>
                <a:latin typeface="+mn-lt"/>
                <a:ea typeface="+mn-ea"/>
                <a:cs typeface="+mn-cs"/>
              </a:rPr>
              <a:t>Facebook was the most popular social media platform among the teens polled with 71% of them indicating they used the service.</a:t>
            </a:r>
          </a:p>
          <a:p>
            <a:r>
              <a:rPr lang="en-GB" sz="1200" b="0" i="0" kern="1200" dirty="0" smtClean="0">
                <a:solidFill>
                  <a:schemeClr val="tx1"/>
                </a:solidFill>
                <a:effectLst/>
                <a:latin typeface="+mn-lt"/>
                <a:ea typeface="+mn-ea"/>
                <a:cs typeface="+mn-cs"/>
              </a:rPr>
              <a:t>Second was Instagram at 52%, followed by Snapchat at 41%. Twitter and Google+ came in at 33%.</a:t>
            </a:r>
          </a:p>
          <a:p>
            <a:r>
              <a:rPr lang="en-GB" sz="1200" b="0" i="0" kern="1200" dirty="0" smtClean="0">
                <a:solidFill>
                  <a:schemeClr val="tx1"/>
                </a:solidFill>
                <a:effectLst/>
                <a:latin typeface="+mn-lt"/>
                <a:ea typeface="+mn-ea"/>
                <a:cs typeface="+mn-cs"/>
              </a:rPr>
              <a:t>Eighty-nine percent say they use at least one of the following: Facebook, Twitter, Instagram, Snapchat, Tumblr, Google Plus or Vine.</a:t>
            </a:r>
          </a:p>
          <a:p>
            <a:endParaRPr lang="en-GB" baseline="0" dirty="0" smtClean="0"/>
          </a:p>
          <a:p>
            <a:endParaRPr lang="en-GB" baseline="0" dirty="0" smtClean="0"/>
          </a:p>
          <a:p>
            <a:r>
              <a:rPr lang="en-GB" baseline="0" dirty="0" smtClean="0"/>
              <a:t>Go through the answers and show the NSPCC website – look at one icon and show that it gives age restrictions etc.</a:t>
            </a:r>
          </a:p>
          <a:p>
            <a:endParaRPr lang="en-GB" baseline="0" dirty="0" smtClean="0"/>
          </a:p>
          <a:p>
            <a:r>
              <a:rPr lang="en-GB" baseline="0" dirty="0" smtClean="0"/>
              <a:t>Pick out some of the ones which are anonymous</a:t>
            </a:r>
            <a:endParaRPr lang="en-GB" dirty="0"/>
          </a:p>
        </p:txBody>
      </p:sp>
      <p:sp>
        <p:nvSpPr>
          <p:cNvPr id="4" name="Slide Number Placeholder 3"/>
          <p:cNvSpPr>
            <a:spLocks noGrp="1"/>
          </p:cNvSpPr>
          <p:nvPr>
            <p:ph type="sldNum" sz="quarter" idx="10"/>
          </p:nvPr>
        </p:nvSpPr>
        <p:spPr/>
        <p:txBody>
          <a:bodyPr/>
          <a:lstStyle/>
          <a:p>
            <a:fld id="{C92420A6-5435-400B-854E-1ABAE079F19C}" type="slidenum">
              <a:rPr lang="en-GB" smtClean="0"/>
              <a:t>8</a:t>
            </a:fld>
            <a:endParaRPr lang="en-GB"/>
          </a:p>
        </p:txBody>
      </p:sp>
    </p:spTree>
    <p:extLst>
      <p:ext uri="{BB962C8B-B14F-4D97-AF65-F5344CB8AC3E}">
        <p14:creationId xmlns:p14="http://schemas.microsoft.com/office/powerpoint/2010/main" val="3925493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No control</a:t>
            </a:r>
          </a:p>
          <a:p>
            <a:r>
              <a:rPr lang="en-GB" sz="1200" b="0" i="0" kern="1200" dirty="0" smtClean="0">
                <a:solidFill>
                  <a:schemeClr val="tx1"/>
                </a:solidFill>
                <a:effectLst/>
                <a:latin typeface="+mn-lt"/>
                <a:ea typeface="+mn-ea"/>
                <a:cs typeface="+mn-cs"/>
              </a:rPr>
              <a:t>It's easy to send a photo or message but the sender has no control about how it's passed on.</a:t>
            </a:r>
          </a:p>
          <a:p>
            <a:r>
              <a:rPr lang="en-GB" sz="1200" b="0" i="0" kern="1200" dirty="0" smtClean="0">
                <a:solidFill>
                  <a:schemeClr val="tx1"/>
                </a:solidFill>
                <a:effectLst/>
                <a:latin typeface="+mn-lt"/>
                <a:ea typeface="+mn-ea"/>
                <a:cs typeface="+mn-cs"/>
              </a:rPr>
              <a:t>When images are stored or shared online they become public. They can be deleted on social media or may only last a few seconds on apps like Snapchat, but images can still be saved or copied by others.</a:t>
            </a:r>
          </a:p>
          <a:p>
            <a:r>
              <a:rPr lang="en-GB" sz="1200" b="0" i="0" kern="1200" dirty="0" smtClean="0">
                <a:solidFill>
                  <a:schemeClr val="tx1"/>
                </a:solidFill>
                <a:effectLst/>
                <a:latin typeface="+mn-lt"/>
                <a:ea typeface="+mn-ea"/>
                <a:cs typeface="+mn-cs"/>
              </a:rPr>
              <a:t>These images may never be completely removed and could be found in the future, for example when applying for jobs or university.</a:t>
            </a:r>
          </a:p>
          <a:p>
            <a:endParaRPr lang="en-GB" dirty="0" smtClean="0"/>
          </a:p>
          <a:p>
            <a:r>
              <a:rPr lang="en-GB" b="1" dirty="0" smtClean="0"/>
              <a:t>Harmful effects</a:t>
            </a:r>
          </a:p>
          <a:p>
            <a:r>
              <a:rPr lang="en-GB" sz="1200" b="0" i="0" kern="1200" dirty="0" smtClean="0">
                <a:solidFill>
                  <a:schemeClr val="tx1"/>
                </a:solidFill>
                <a:effectLst/>
                <a:latin typeface="+mn-lt"/>
                <a:ea typeface="+mn-ea"/>
                <a:cs typeface="+mn-cs"/>
              </a:rPr>
              <a:t>Young people may see 'sexting' as harmless activity but there are risks. Taking, sharing or receiving an image, even voluntarily, can have a long-lasting negative impact. – discuss the emotional impact and possible</a:t>
            </a:r>
            <a:r>
              <a:rPr lang="en-GB" sz="1200" b="0" i="0" kern="1200" baseline="0" dirty="0" smtClean="0">
                <a:solidFill>
                  <a:schemeClr val="tx1"/>
                </a:solidFill>
                <a:effectLst/>
                <a:latin typeface="+mn-lt"/>
                <a:ea typeface="+mn-ea"/>
                <a:cs typeface="+mn-cs"/>
              </a:rPr>
              <a:t> impact on career </a:t>
            </a:r>
            <a:r>
              <a:rPr lang="en-GB" sz="1200" b="0" i="0" kern="1200" baseline="0" dirty="0" err="1" smtClean="0">
                <a:solidFill>
                  <a:schemeClr val="tx1"/>
                </a:solidFill>
                <a:effectLst/>
                <a:latin typeface="+mn-lt"/>
                <a:ea typeface="+mn-ea"/>
                <a:cs typeface="+mn-cs"/>
              </a:rPr>
              <a:t>etc</a:t>
            </a:r>
            <a:endParaRPr lang="en-GB" dirty="0" smtClean="0"/>
          </a:p>
          <a:p>
            <a:endParaRPr lang="en-GB" dirty="0" smtClean="0"/>
          </a:p>
          <a:p>
            <a:r>
              <a:rPr lang="en-GB" b="1" dirty="0" smtClean="0"/>
              <a:t>Illegal</a:t>
            </a:r>
          </a:p>
          <a:p>
            <a:r>
              <a:rPr lang="en-GB" sz="1200" b="0" i="0" kern="1200" dirty="0" smtClean="0">
                <a:solidFill>
                  <a:schemeClr val="tx1"/>
                </a:solidFill>
                <a:effectLst/>
                <a:latin typeface="+mn-lt"/>
                <a:ea typeface="+mn-ea"/>
                <a:cs typeface="+mn-cs"/>
              </a:rPr>
              <a:t>It may be common but 'sexting' is illegal. By sending an explicit image, a young person is producing and distributing child abuse images and risks being prosecuted, even if the picture is taken and shared with their permission</a:t>
            </a:r>
            <a:endParaRPr lang="en-GB" dirty="0" smtClean="0"/>
          </a:p>
          <a:p>
            <a:endParaRPr lang="en-GB" dirty="0" smtClean="0"/>
          </a:p>
          <a:p>
            <a:r>
              <a:rPr lang="en-GB" b="1" dirty="0" smtClean="0"/>
              <a:t>Vulnerable</a:t>
            </a:r>
            <a:r>
              <a:rPr lang="en-GB" b="1" baseline="0" dirty="0" smtClean="0"/>
              <a:t> to bullying </a:t>
            </a:r>
            <a:r>
              <a:rPr lang="en-GB" b="1" baseline="0" dirty="0" err="1" smtClean="0"/>
              <a:t>etc</a:t>
            </a:r>
            <a:r>
              <a:rPr lang="en-GB" b="1" baseline="0" dirty="0" smtClean="0"/>
              <a:t>:</a:t>
            </a:r>
          </a:p>
          <a:p>
            <a:endParaRPr lang="en-GB" b="1" baseline="0" dirty="0" smtClean="0"/>
          </a:p>
          <a:p>
            <a:r>
              <a:rPr lang="en-GB" sz="1200" b="1" i="0" kern="1200" dirty="0" smtClean="0">
                <a:solidFill>
                  <a:schemeClr val="tx1"/>
                </a:solidFill>
                <a:effectLst/>
                <a:latin typeface="+mn-lt"/>
                <a:ea typeface="+mn-ea"/>
                <a:cs typeface="+mn-cs"/>
              </a:rPr>
              <a:t>Blackmail </a:t>
            </a:r>
            <a:br>
              <a:rPr lang="en-GB" sz="1200" b="1"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An offender may threaten to share the pictures with the child's family and friends unless the child sends money or more images.</a:t>
            </a:r>
          </a:p>
          <a:p>
            <a:endParaRPr lang="en-GB" sz="1200" b="1" i="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Bullying</a:t>
            </a:r>
            <a:br>
              <a:rPr lang="en-GB" sz="1200" b="1"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If images are shared with their peers or in school, the child may </a:t>
            </a:r>
            <a:r>
              <a:rPr lang="en-GB" sz="1200" b="0" i="0" kern="1200" dirty="0" err="1" smtClean="0">
                <a:solidFill>
                  <a:schemeClr val="tx1"/>
                </a:solidFill>
                <a:effectLst/>
                <a:latin typeface="+mn-lt"/>
                <a:ea typeface="+mn-ea"/>
                <a:cs typeface="+mn-cs"/>
              </a:rPr>
              <a:t>be</a:t>
            </a:r>
            <a:r>
              <a:rPr lang="en-GB" sz="1200" b="0" i="0" u="sng" kern="1200" dirty="0" err="1" smtClean="0">
                <a:solidFill>
                  <a:schemeClr val="tx1"/>
                </a:solidFill>
                <a:effectLst/>
                <a:latin typeface="+mn-lt"/>
                <a:ea typeface="+mn-ea"/>
                <a:cs typeface="+mn-cs"/>
                <a:hlinkClick r:id="rId3" tooltip="Bullying and cyberbullying"/>
              </a:rPr>
              <a:t>bullied</a:t>
            </a:r>
            <a:r>
              <a:rPr lang="en-GB" sz="1200" b="0" i="0" kern="1200" dirty="0" smtClean="0">
                <a:solidFill>
                  <a:schemeClr val="tx1"/>
                </a:solidFill>
                <a:effectLst/>
                <a:latin typeface="+mn-lt"/>
                <a:ea typeface="+mn-ea"/>
                <a:cs typeface="+mn-cs"/>
              </a:rPr>
              <a:t>.</a:t>
            </a:r>
          </a:p>
          <a:p>
            <a:endParaRPr lang="en-GB" sz="1200" b="1" i="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Unwanted attention</a:t>
            </a:r>
            <a:br>
              <a:rPr lang="en-GB" sz="1200" b="1"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Images posted online can attract the attention of sex offenders, who know how to search for, collect and modify images.</a:t>
            </a:r>
          </a:p>
          <a:p>
            <a:endParaRPr lang="en-GB" sz="1200" b="1" i="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Emotional distress</a:t>
            </a:r>
            <a:br>
              <a:rPr lang="en-GB" sz="1200" b="1"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Children can feel embarrassed and humiliated. If they are very distressed this could lead to suicide or </a:t>
            </a:r>
            <a:r>
              <a:rPr lang="en-GB" sz="1200" b="0" i="0" u="sng" kern="1200" dirty="0" smtClean="0">
                <a:solidFill>
                  <a:schemeClr val="tx1"/>
                </a:solidFill>
                <a:effectLst/>
                <a:latin typeface="+mn-lt"/>
                <a:ea typeface="+mn-ea"/>
                <a:cs typeface="+mn-cs"/>
                <a:hlinkClick r:id="rId4"/>
              </a:rPr>
              <a:t>self-harm</a:t>
            </a:r>
            <a:r>
              <a:rPr lang="en-GB" sz="1200" b="0" i="0" kern="1200" dirty="0" smtClean="0">
                <a:solidFill>
                  <a:schemeClr val="tx1"/>
                </a:solidFill>
                <a:effectLst/>
                <a:latin typeface="+mn-lt"/>
                <a:ea typeface="+mn-ea"/>
                <a:cs typeface="+mn-cs"/>
              </a:rPr>
              <a:t>.</a:t>
            </a:r>
          </a:p>
          <a:p>
            <a:endParaRPr lang="en-GB" dirty="0" smtClean="0"/>
          </a:p>
        </p:txBody>
      </p:sp>
      <p:sp>
        <p:nvSpPr>
          <p:cNvPr id="4" name="Slide Number Placeholder 3"/>
          <p:cNvSpPr>
            <a:spLocks noGrp="1"/>
          </p:cNvSpPr>
          <p:nvPr>
            <p:ph type="sldNum" sz="quarter" idx="10"/>
          </p:nvPr>
        </p:nvSpPr>
        <p:spPr/>
        <p:txBody>
          <a:bodyPr/>
          <a:lstStyle/>
          <a:p>
            <a:fld id="{C92420A6-5435-400B-854E-1ABAE079F19C}" type="slidenum">
              <a:rPr lang="en-GB" smtClean="0"/>
              <a:t>10</a:t>
            </a:fld>
            <a:endParaRPr lang="en-GB"/>
          </a:p>
        </p:txBody>
      </p:sp>
    </p:spTree>
    <p:extLst>
      <p:ext uri="{BB962C8B-B14F-4D97-AF65-F5344CB8AC3E}">
        <p14:creationId xmlns:p14="http://schemas.microsoft.com/office/powerpoint/2010/main" val="1940766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 through and ask for feedback</a:t>
            </a:r>
            <a:r>
              <a:rPr lang="en-GB" baseline="0" dirty="0" smtClean="0"/>
              <a:t> at each stage. </a:t>
            </a:r>
          </a:p>
          <a:p>
            <a:r>
              <a:rPr lang="en-GB" baseline="0" dirty="0" smtClean="0"/>
              <a:t>Give out the Daily Telegraph article for further reading</a:t>
            </a:r>
            <a:endParaRPr lang="en-GB" dirty="0"/>
          </a:p>
        </p:txBody>
      </p:sp>
      <p:sp>
        <p:nvSpPr>
          <p:cNvPr id="4" name="Slide Number Placeholder 3"/>
          <p:cNvSpPr>
            <a:spLocks noGrp="1"/>
          </p:cNvSpPr>
          <p:nvPr>
            <p:ph type="sldNum" sz="quarter" idx="10"/>
          </p:nvPr>
        </p:nvSpPr>
        <p:spPr/>
        <p:txBody>
          <a:bodyPr/>
          <a:lstStyle/>
          <a:p>
            <a:fld id="{C92420A6-5435-400B-854E-1ABAE079F19C}" type="slidenum">
              <a:rPr lang="en-GB" smtClean="0"/>
              <a:t>11</a:t>
            </a:fld>
            <a:endParaRPr lang="en-GB"/>
          </a:p>
        </p:txBody>
      </p:sp>
    </p:spTree>
    <p:extLst>
      <p:ext uri="{BB962C8B-B14F-4D97-AF65-F5344CB8AC3E}">
        <p14:creationId xmlns:p14="http://schemas.microsoft.com/office/powerpoint/2010/main" val="3300419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2420A6-5435-400B-854E-1ABAE079F19C}" type="slidenum">
              <a:rPr lang="en-GB" smtClean="0"/>
              <a:t>13</a:t>
            </a:fld>
            <a:endParaRPr lang="en-GB"/>
          </a:p>
        </p:txBody>
      </p:sp>
    </p:spTree>
    <p:extLst>
      <p:ext uri="{BB962C8B-B14F-4D97-AF65-F5344CB8AC3E}">
        <p14:creationId xmlns:p14="http://schemas.microsoft.com/office/powerpoint/2010/main" val="3086420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signs that your child might be experiencing some form of bullying</a:t>
            </a:r>
          </a:p>
          <a:p>
            <a:r>
              <a:rPr lang="en-GB" dirty="0" smtClean="0"/>
              <a:t>Better to talk to us with any concerns as we can always keep an eye out</a:t>
            </a:r>
            <a:endParaRPr lang="en-GB" dirty="0"/>
          </a:p>
        </p:txBody>
      </p:sp>
      <p:sp>
        <p:nvSpPr>
          <p:cNvPr id="4" name="Slide Number Placeholder 3"/>
          <p:cNvSpPr>
            <a:spLocks noGrp="1"/>
          </p:cNvSpPr>
          <p:nvPr>
            <p:ph type="sldNum" sz="quarter" idx="10"/>
          </p:nvPr>
        </p:nvSpPr>
        <p:spPr/>
        <p:txBody>
          <a:bodyPr/>
          <a:lstStyle/>
          <a:p>
            <a:fld id="{C92420A6-5435-400B-854E-1ABAE079F19C}" type="slidenum">
              <a:rPr lang="en-GB" smtClean="0"/>
              <a:t>14</a:t>
            </a:fld>
            <a:endParaRPr lang="en-GB"/>
          </a:p>
        </p:txBody>
      </p:sp>
    </p:spTree>
    <p:extLst>
      <p:ext uri="{BB962C8B-B14F-4D97-AF65-F5344CB8AC3E}">
        <p14:creationId xmlns:p14="http://schemas.microsoft.com/office/powerpoint/2010/main" val="3968105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Important that they are aware and know that you are aware too. They</a:t>
            </a:r>
            <a:r>
              <a:rPr lang="en-GB" baseline="0" dirty="0" smtClean="0"/>
              <a:t> know that they can talk to you about it</a:t>
            </a:r>
          </a:p>
          <a:p>
            <a:endParaRPr lang="en-GB" baseline="0" dirty="0" smtClean="0"/>
          </a:p>
          <a:p>
            <a:r>
              <a:rPr lang="en-GB" baseline="0" dirty="0" smtClean="0"/>
              <a:t>Make sure they know not to respond to horrible texts or pictures – keep a screenshot of everything (even </a:t>
            </a:r>
            <a:r>
              <a:rPr lang="en-GB" baseline="0" dirty="0" err="1" smtClean="0"/>
              <a:t>snapchat</a:t>
            </a:r>
            <a:r>
              <a:rPr lang="en-GB" baseline="0" dirty="0" smtClean="0"/>
              <a:t> can take a screenshot when it’s on screen). They then have the evidence to show someone.</a:t>
            </a:r>
          </a:p>
          <a:p>
            <a:endParaRPr lang="en-GB" baseline="0" dirty="0" smtClean="0"/>
          </a:p>
          <a:p>
            <a:r>
              <a:rPr lang="en-GB" baseline="0" dirty="0" smtClean="0"/>
              <a:t>Parents, relatives, family friend, teachers, </a:t>
            </a:r>
            <a:r>
              <a:rPr lang="en-GB" baseline="0" dirty="0" err="1" smtClean="0"/>
              <a:t>childline</a:t>
            </a:r>
            <a:endParaRPr lang="en-GB" baseline="0" dirty="0" smtClean="0"/>
          </a:p>
          <a:p>
            <a:endParaRPr lang="en-GB" baseline="0" dirty="0" smtClean="0"/>
          </a:p>
          <a:p>
            <a:r>
              <a:rPr lang="en-GB" baseline="0" dirty="0" smtClean="0"/>
              <a:t>Have an open dialogue at home about online safety – will cover top tips later on</a:t>
            </a:r>
            <a:endParaRPr lang="en-GB" dirty="0"/>
          </a:p>
        </p:txBody>
      </p:sp>
      <p:sp>
        <p:nvSpPr>
          <p:cNvPr id="4" name="Slide Number Placeholder 3"/>
          <p:cNvSpPr>
            <a:spLocks noGrp="1"/>
          </p:cNvSpPr>
          <p:nvPr>
            <p:ph type="sldNum" sz="quarter" idx="10"/>
          </p:nvPr>
        </p:nvSpPr>
        <p:spPr/>
        <p:txBody>
          <a:bodyPr/>
          <a:lstStyle/>
          <a:p>
            <a:fld id="{C92420A6-5435-400B-854E-1ABAE079F19C}" type="slidenum">
              <a:rPr lang="en-GB" smtClean="0"/>
              <a:t>15</a:t>
            </a:fld>
            <a:endParaRPr lang="en-GB"/>
          </a:p>
        </p:txBody>
      </p:sp>
    </p:spTree>
    <p:extLst>
      <p:ext uri="{BB962C8B-B14F-4D97-AF65-F5344CB8AC3E}">
        <p14:creationId xmlns:p14="http://schemas.microsoft.com/office/powerpoint/2010/main" val="3968105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8A52AA-7F38-49D9-A5EE-61277A361FFC}"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1CB48F-C613-4383-A8F3-1E62F931E88D}" type="slidenum">
              <a:rPr lang="en-GB" smtClean="0"/>
              <a:t>‹#›</a:t>
            </a:fld>
            <a:endParaRPr lang="en-GB"/>
          </a:p>
        </p:txBody>
      </p:sp>
    </p:spTree>
    <p:extLst>
      <p:ext uri="{BB962C8B-B14F-4D97-AF65-F5344CB8AC3E}">
        <p14:creationId xmlns:p14="http://schemas.microsoft.com/office/powerpoint/2010/main" val="33181488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8A52AA-7F38-49D9-A5EE-61277A361FFC}"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1CB48F-C613-4383-A8F3-1E62F931E88D}" type="slidenum">
              <a:rPr lang="en-GB" smtClean="0"/>
              <a:t>‹#›</a:t>
            </a:fld>
            <a:endParaRPr lang="en-GB"/>
          </a:p>
        </p:txBody>
      </p:sp>
    </p:spTree>
    <p:extLst>
      <p:ext uri="{BB962C8B-B14F-4D97-AF65-F5344CB8AC3E}">
        <p14:creationId xmlns:p14="http://schemas.microsoft.com/office/powerpoint/2010/main" val="2670940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8A52AA-7F38-49D9-A5EE-61277A361FFC}"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1CB48F-C613-4383-A8F3-1E62F931E88D}" type="slidenum">
              <a:rPr lang="en-GB" smtClean="0"/>
              <a:t>‹#›</a:t>
            </a:fld>
            <a:endParaRPr lang="en-GB"/>
          </a:p>
        </p:txBody>
      </p:sp>
    </p:spTree>
    <p:extLst>
      <p:ext uri="{BB962C8B-B14F-4D97-AF65-F5344CB8AC3E}">
        <p14:creationId xmlns:p14="http://schemas.microsoft.com/office/powerpoint/2010/main" val="1766117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8A52AA-7F38-49D9-A5EE-61277A361FFC}"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1CB48F-C613-4383-A8F3-1E62F931E88D}" type="slidenum">
              <a:rPr lang="en-GB" smtClean="0"/>
              <a:t>‹#›</a:t>
            </a:fld>
            <a:endParaRPr lang="en-GB"/>
          </a:p>
        </p:txBody>
      </p:sp>
    </p:spTree>
    <p:extLst>
      <p:ext uri="{BB962C8B-B14F-4D97-AF65-F5344CB8AC3E}">
        <p14:creationId xmlns:p14="http://schemas.microsoft.com/office/powerpoint/2010/main" val="1299164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8A52AA-7F38-49D9-A5EE-61277A361FFC}"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1CB48F-C613-4383-A8F3-1E62F931E88D}" type="slidenum">
              <a:rPr lang="en-GB" smtClean="0"/>
              <a:t>‹#›</a:t>
            </a:fld>
            <a:endParaRPr lang="en-GB"/>
          </a:p>
        </p:txBody>
      </p:sp>
    </p:spTree>
    <p:extLst>
      <p:ext uri="{BB962C8B-B14F-4D97-AF65-F5344CB8AC3E}">
        <p14:creationId xmlns:p14="http://schemas.microsoft.com/office/powerpoint/2010/main" val="425408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8A52AA-7F38-49D9-A5EE-61277A361FFC}" type="datetimeFigureOut">
              <a:rPr lang="en-GB" smtClean="0"/>
              <a:t>25/04/2017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1CB48F-C613-4383-A8F3-1E62F931E88D}" type="slidenum">
              <a:rPr lang="en-GB" smtClean="0"/>
              <a:t>‹#›</a:t>
            </a:fld>
            <a:endParaRPr lang="en-GB"/>
          </a:p>
        </p:txBody>
      </p:sp>
    </p:spTree>
    <p:extLst>
      <p:ext uri="{BB962C8B-B14F-4D97-AF65-F5344CB8AC3E}">
        <p14:creationId xmlns:p14="http://schemas.microsoft.com/office/powerpoint/2010/main" val="1116444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8A52AA-7F38-49D9-A5EE-61277A361FFC}" type="datetimeFigureOut">
              <a:rPr lang="en-GB" smtClean="0"/>
              <a:t>25/04/2017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1CB48F-C613-4383-A8F3-1E62F931E88D}" type="slidenum">
              <a:rPr lang="en-GB" smtClean="0"/>
              <a:t>‹#›</a:t>
            </a:fld>
            <a:endParaRPr lang="en-GB"/>
          </a:p>
        </p:txBody>
      </p:sp>
    </p:spTree>
    <p:extLst>
      <p:ext uri="{BB962C8B-B14F-4D97-AF65-F5344CB8AC3E}">
        <p14:creationId xmlns:p14="http://schemas.microsoft.com/office/powerpoint/2010/main" val="3219044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8A52AA-7F38-49D9-A5EE-61277A361FFC}" type="datetimeFigureOut">
              <a:rPr lang="en-GB" smtClean="0"/>
              <a:t>25/04/2017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1CB48F-C613-4383-A8F3-1E62F931E88D}" type="slidenum">
              <a:rPr lang="en-GB" smtClean="0"/>
              <a:t>‹#›</a:t>
            </a:fld>
            <a:endParaRPr lang="en-GB"/>
          </a:p>
        </p:txBody>
      </p:sp>
    </p:spTree>
    <p:extLst>
      <p:ext uri="{BB962C8B-B14F-4D97-AF65-F5344CB8AC3E}">
        <p14:creationId xmlns:p14="http://schemas.microsoft.com/office/powerpoint/2010/main" val="2502414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A52AA-7F38-49D9-A5EE-61277A361FFC}" type="datetimeFigureOut">
              <a:rPr lang="en-GB" smtClean="0"/>
              <a:t>25/04/2017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1CB48F-C613-4383-A8F3-1E62F931E88D}" type="slidenum">
              <a:rPr lang="en-GB" smtClean="0"/>
              <a:t>‹#›</a:t>
            </a:fld>
            <a:endParaRPr lang="en-GB"/>
          </a:p>
        </p:txBody>
      </p:sp>
    </p:spTree>
    <p:extLst>
      <p:ext uri="{BB962C8B-B14F-4D97-AF65-F5344CB8AC3E}">
        <p14:creationId xmlns:p14="http://schemas.microsoft.com/office/powerpoint/2010/main" val="2501892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A52AA-7F38-49D9-A5EE-61277A361FFC}" type="datetimeFigureOut">
              <a:rPr lang="en-GB" smtClean="0"/>
              <a:t>25/04/2017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1CB48F-C613-4383-A8F3-1E62F931E88D}" type="slidenum">
              <a:rPr lang="en-GB" smtClean="0"/>
              <a:t>‹#›</a:t>
            </a:fld>
            <a:endParaRPr lang="en-GB"/>
          </a:p>
        </p:txBody>
      </p:sp>
    </p:spTree>
    <p:extLst>
      <p:ext uri="{BB962C8B-B14F-4D97-AF65-F5344CB8AC3E}">
        <p14:creationId xmlns:p14="http://schemas.microsoft.com/office/powerpoint/2010/main" val="723455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A52AA-7F38-49D9-A5EE-61277A361FFC}" type="datetimeFigureOut">
              <a:rPr lang="en-GB" smtClean="0"/>
              <a:t>25/04/2017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1CB48F-C613-4383-A8F3-1E62F931E88D}" type="slidenum">
              <a:rPr lang="en-GB" smtClean="0"/>
              <a:t>‹#›</a:t>
            </a:fld>
            <a:endParaRPr lang="en-GB"/>
          </a:p>
        </p:txBody>
      </p:sp>
    </p:spTree>
    <p:extLst>
      <p:ext uri="{BB962C8B-B14F-4D97-AF65-F5344CB8AC3E}">
        <p14:creationId xmlns:p14="http://schemas.microsoft.com/office/powerpoint/2010/main" val="4267223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8A52AA-7F38-49D9-A5EE-61277A361FFC}" type="datetimeFigureOut">
              <a:rPr lang="en-GB" smtClean="0"/>
              <a:t>25/04/2017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1CB48F-C613-4383-A8F3-1E62F931E88D}" type="slidenum">
              <a:rPr lang="en-GB" smtClean="0"/>
              <a:t>‹#›</a:t>
            </a:fld>
            <a:endParaRPr lang="en-GB"/>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72400" y="5733256"/>
            <a:ext cx="792108" cy="940471"/>
          </a:xfrm>
          <a:prstGeom prst="rect">
            <a:avLst/>
          </a:prstGeom>
        </p:spPr>
      </p:pic>
    </p:spTree>
    <p:extLst>
      <p:ext uri="{BB962C8B-B14F-4D97-AF65-F5344CB8AC3E}">
        <p14:creationId xmlns:p14="http://schemas.microsoft.com/office/powerpoint/2010/main" val="2602062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www.childnet.com/resources/how-to-make-a-repor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eop.police.uk/" TargetMode="External"/><Relationship Id="rId2" Type="http://schemas.openxmlformats.org/officeDocument/2006/relationships/hyperlink" Target="http://www.nspcc.org.uk/preventing-abuse/keeping-children-safe/online-safety/" TargetMode="Externa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www.saferinternet.org.uk/safer-internet-day/2016/education-packs/parent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to discuss……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What do your children do online? </a:t>
            </a:r>
            <a:endParaRPr lang="en-GB" dirty="0"/>
          </a:p>
          <a:p>
            <a:r>
              <a:rPr lang="en-GB" dirty="0" smtClean="0"/>
              <a:t>Are your child’s online friends the same as real life friends?</a:t>
            </a:r>
          </a:p>
          <a:p>
            <a:r>
              <a:rPr lang="en-GB" dirty="0" smtClean="0"/>
              <a:t>Do you know how to check on who your child is talking to?</a:t>
            </a:r>
          </a:p>
          <a:p>
            <a:r>
              <a:rPr lang="en-GB" dirty="0" smtClean="0"/>
              <a:t>Have you checked your child’s online privacy recently?</a:t>
            </a:r>
          </a:p>
          <a:p>
            <a:r>
              <a:rPr lang="en-GB" dirty="0" smtClean="0"/>
              <a:t>Have you discussed ‘stranger danger’?</a:t>
            </a:r>
          </a:p>
          <a:p>
            <a:r>
              <a:rPr lang="en-GB" dirty="0" smtClean="0"/>
              <a:t>Do you know how remove cyberbullying comments?</a:t>
            </a:r>
            <a:endParaRPr lang="en-GB" dirty="0"/>
          </a:p>
        </p:txBody>
      </p:sp>
    </p:spTree>
    <p:extLst>
      <p:ext uri="{BB962C8B-B14F-4D97-AF65-F5344CB8AC3E}">
        <p14:creationId xmlns:p14="http://schemas.microsoft.com/office/powerpoint/2010/main" val="2256874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7529"/>
            <a:ext cx="8568952"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800" dirty="0" smtClean="0"/>
              <a:t>Sexting – also known as ‘trading nudes’, ‘dirties’ and </a:t>
            </a:r>
          </a:p>
          <a:p>
            <a:r>
              <a:rPr lang="en-GB" sz="2800" dirty="0" smtClean="0"/>
              <a:t>‘pic for pic’</a:t>
            </a:r>
            <a:endParaRPr lang="en-GB" sz="2800" dirty="0"/>
          </a:p>
        </p:txBody>
      </p:sp>
      <p:sp>
        <p:nvSpPr>
          <p:cNvPr id="3" name="Rectangle 2"/>
          <p:cNvSpPr/>
          <p:nvPr/>
        </p:nvSpPr>
        <p:spPr>
          <a:xfrm>
            <a:off x="254968" y="1148011"/>
            <a:ext cx="8565504"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GB" sz="2400" dirty="0" smtClean="0"/>
              <a:t>The sharing of inappropriate </a:t>
            </a:r>
            <a:r>
              <a:rPr lang="en-GB" sz="2400" dirty="0"/>
              <a:t>or explicit images </a:t>
            </a:r>
            <a:r>
              <a:rPr lang="en-GB" sz="2400" dirty="0" smtClean="0"/>
              <a:t> or written messages online </a:t>
            </a:r>
            <a:r>
              <a:rPr lang="en-GB" sz="2400" dirty="0"/>
              <a:t>or through mobile phones. </a:t>
            </a:r>
          </a:p>
        </p:txBody>
      </p:sp>
      <p:sp>
        <p:nvSpPr>
          <p:cNvPr id="4" name="Rectangle 3"/>
          <p:cNvSpPr/>
          <p:nvPr/>
        </p:nvSpPr>
        <p:spPr>
          <a:xfrm>
            <a:off x="167903" y="6352001"/>
            <a:ext cx="720080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smtClean="0"/>
              <a:t>http://www.nspcc.org.uk/preventing-abuse/keeping-children-safe/sexting/</a:t>
            </a:r>
            <a:endParaRPr lang="en-GB" dirty="0"/>
          </a:p>
        </p:txBody>
      </p:sp>
      <p:sp>
        <p:nvSpPr>
          <p:cNvPr id="5" name="Rectangle 4"/>
          <p:cNvSpPr/>
          <p:nvPr/>
        </p:nvSpPr>
        <p:spPr>
          <a:xfrm>
            <a:off x="264452" y="2030517"/>
            <a:ext cx="8546535" cy="1200329"/>
          </a:xfrm>
          <a:prstGeom prst="rect">
            <a:avLst/>
          </a:prstGeom>
        </p:spPr>
        <p:txBody>
          <a:bodyPr wrap="square">
            <a:spAutoFit/>
          </a:bodyPr>
          <a:lstStyle/>
          <a:p>
            <a:r>
              <a:rPr lang="en-GB" sz="2400" dirty="0"/>
              <a:t>Sending pictures and inappropriate content has become normal teenage </a:t>
            </a:r>
            <a:r>
              <a:rPr lang="en-GB" sz="2400" dirty="0" smtClean="0"/>
              <a:t>behaviour. It is seen as flirting by children and teenagers who feel that it is part of normal life.</a:t>
            </a:r>
            <a:endParaRPr lang="en-GB" sz="2400" dirty="0"/>
          </a:p>
        </p:txBody>
      </p:sp>
      <p:sp>
        <p:nvSpPr>
          <p:cNvPr id="6" name="Oval 5"/>
          <p:cNvSpPr/>
          <p:nvPr/>
        </p:nvSpPr>
        <p:spPr>
          <a:xfrm>
            <a:off x="116518" y="3573016"/>
            <a:ext cx="2790284" cy="1512168"/>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smtClean="0"/>
              <a:t>No control over the sharing of images</a:t>
            </a:r>
            <a:endParaRPr lang="en-GB" sz="2400" dirty="0"/>
          </a:p>
        </p:txBody>
      </p:sp>
      <p:sp>
        <p:nvSpPr>
          <p:cNvPr id="7" name="Oval 6"/>
          <p:cNvSpPr/>
          <p:nvPr/>
        </p:nvSpPr>
        <p:spPr>
          <a:xfrm>
            <a:off x="4211960" y="4684357"/>
            <a:ext cx="2790284" cy="1512168"/>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smtClean="0"/>
              <a:t>Can have long term harmful effects</a:t>
            </a:r>
            <a:endParaRPr lang="en-GB" sz="2400" dirty="0"/>
          </a:p>
        </p:txBody>
      </p:sp>
      <p:sp>
        <p:nvSpPr>
          <p:cNvPr id="8" name="Oval 7"/>
          <p:cNvSpPr/>
          <p:nvPr/>
        </p:nvSpPr>
        <p:spPr>
          <a:xfrm>
            <a:off x="1500897" y="5085184"/>
            <a:ext cx="2367250" cy="1080120"/>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smtClean="0"/>
              <a:t>It’s illegal</a:t>
            </a:r>
            <a:endParaRPr lang="en-GB" sz="2400" dirty="0"/>
          </a:p>
        </p:txBody>
      </p:sp>
      <p:sp>
        <p:nvSpPr>
          <p:cNvPr id="9" name="Oval 8"/>
          <p:cNvSpPr/>
          <p:nvPr/>
        </p:nvSpPr>
        <p:spPr>
          <a:xfrm>
            <a:off x="6084168" y="3261177"/>
            <a:ext cx="2952328" cy="1667336"/>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smtClean="0"/>
              <a:t>Leaves people vulnerable to bullying and harm</a:t>
            </a:r>
            <a:endParaRPr lang="en-GB" sz="2400" dirty="0"/>
          </a:p>
        </p:txBody>
      </p:sp>
      <p:sp>
        <p:nvSpPr>
          <p:cNvPr id="10" name="Oval 9"/>
          <p:cNvSpPr/>
          <p:nvPr/>
        </p:nvSpPr>
        <p:spPr>
          <a:xfrm>
            <a:off x="3145338" y="3502206"/>
            <a:ext cx="2151226" cy="1152128"/>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400" dirty="0" smtClean="0"/>
              <a:t>The dangers</a:t>
            </a:r>
            <a:endParaRPr lang="en-GB" sz="2400" dirty="0"/>
          </a:p>
        </p:txBody>
      </p:sp>
    </p:spTree>
    <p:extLst>
      <p:ext uri="{BB962C8B-B14F-4D97-AF65-F5344CB8AC3E}">
        <p14:creationId xmlns:p14="http://schemas.microsoft.com/office/powerpoint/2010/main" val="242872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1219200"/>
            <a:ext cx="8763000" cy="5410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Tx/>
              <a:buNone/>
            </a:pPr>
            <a:r>
              <a:rPr lang="en-GB" sz="1800" dirty="0" smtClean="0"/>
              <a:t>1:	Sarah, 14, takes a sexual photo of herself on her camera-phone and sends it to her boyfriend James, 15.</a:t>
            </a:r>
          </a:p>
          <a:p>
            <a:pPr>
              <a:lnSpc>
                <a:spcPct val="90000"/>
              </a:lnSpc>
              <a:buFontTx/>
              <a:buNone/>
            </a:pPr>
            <a:r>
              <a:rPr lang="en-GB" sz="1800" dirty="0" smtClean="0"/>
              <a:t>	</a:t>
            </a:r>
            <a:r>
              <a:rPr lang="en-GB" sz="1800" i="1" dirty="0" smtClean="0">
                <a:solidFill>
                  <a:srgbClr val="FF0000"/>
                </a:solidFill>
              </a:rPr>
              <a:t>Sarah is now potentially guilty of distributing child pornography. James is potentially guilty of possession of child pornography</a:t>
            </a:r>
          </a:p>
          <a:p>
            <a:pPr>
              <a:lnSpc>
                <a:spcPct val="90000"/>
              </a:lnSpc>
              <a:buFontTx/>
              <a:buNone/>
            </a:pPr>
            <a:endParaRPr lang="en-GB" sz="1800" i="1" dirty="0"/>
          </a:p>
          <a:p>
            <a:pPr>
              <a:lnSpc>
                <a:spcPct val="90000"/>
              </a:lnSpc>
              <a:buFontTx/>
              <a:buNone/>
            </a:pPr>
            <a:endParaRPr lang="en-GB" sz="1800" dirty="0" smtClean="0"/>
          </a:p>
          <a:p>
            <a:pPr>
              <a:lnSpc>
                <a:spcPct val="90000"/>
              </a:lnSpc>
              <a:buFontTx/>
              <a:buNone/>
            </a:pPr>
            <a:r>
              <a:rPr lang="en-GB" sz="1800" dirty="0" smtClean="0"/>
              <a:t>2:	Sarah dumps James. Out of revenge James sends the photo to his friends at school.</a:t>
            </a:r>
          </a:p>
          <a:p>
            <a:pPr>
              <a:lnSpc>
                <a:spcPct val="90000"/>
              </a:lnSpc>
              <a:buFontTx/>
              <a:buNone/>
            </a:pPr>
            <a:r>
              <a:rPr lang="en-GB" sz="1800" dirty="0" smtClean="0"/>
              <a:t>	</a:t>
            </a:r>
            <a:r>
              <a:rPr lang="en-GB" sz="1800" i="1" dirty="0" smtClean="0">
                <a:solidFill>
                  <a:srgbClr val="FF0000"/>
                </a:solidFill>
              </a:rPr>
              <a:t>James is now guilty of distributing - and his friends of possession - of child pornography. Sarah is embarrassed as a sexual photo of herself circulates school</a:t>
            </a:r>
          </a:p>
          <a:p>
            <a:pPr>
              <a:lnSpc>
                <a:spcPct val="90000"/>
              </a:lnSpc>
              <a:buFontTx/>
              <a:buNone/>
            </a:pPr>
            <a:endParaRPr lang="en-GB" sz="1800" i="1" dirty="0"/>
          </a:p>
          <a:p>
            <a:pPr>
              <a:lnSpc>
                <a:spcPct val="90000"/>
              </a:lnSpc>
              <a:buFontTx/>
              <a:buNone/>
            </a:pPr>
            <a:endParaRPr lang="en-GB" sz="1800" dirty="0" smtClean="0"/>
          </a:p>
          <a:p>
            <a:pPr>
              <a:lnSpc>
                <a:spcPct val="90000"/>
              </a:lnSpc>
              <a:buFontTx/>
              <a:buNone/>
            </a:pPr>
            <a:r>
              <a:rPr lang="en-GB" sz="1800" dirty="0" smtClean="0"/>
              <a:t>3:	James’s friend uploads the photo to a social networking profile, where his photos are visible to the public.</a:t>
            </a:r>
          </a:p>
          <a:p>
            <a:pPr>
              <a:lnSpc>
                <a:spcPct val="90000"/>
              </a:lnSpc>
              <a:buFontTx/>
              <a:buNone/>
            </a:pPr>
            <a:r>
              <a:rPr lang="en-GB" sz="1800" dirty="0" smtClean="0"/>
              <a:t>	</a:t>
            </a:r>
            <a:r>
              <a:rPr lang="en-GB" sz="1800" i="1" dirty="0" smtClean="0">
                <a:solidFill>
                  <a:srgbClr val="FF0000"/>
                </a:solidFill>
              </a:rPr>
              <a:t>James is in breach of website terms and guilty of distributing child pornography</a:t>
            </a:r>
          </a:p>
          <a:p>
            <a:pPr>
              <a:lnSpc>
                <a:spcPct val="90000"/>
              </a:lnSpc>
              <a:buFontTx/>
              <a:buNone/>
            </a:pPr>
            <a:endParaRPr lang="en-GB" sz="1800" i="1" dirty="0"/>
          </a:p>
          <a:p>
            <a:pPr>
              <a:lnSpc>
                <a:spcPct val="90000"/>
              </a:lnSpc>
              <a:buFontTx/>
              <a:buNone/>
            </a:pPr>
            <a:endParaRPr lang="en-GB" sz="1800" dirty="0" smtClean="0"/>
          </a:p>
          <a:p>
            <a:pPr>
              <a:lnSpc>
                <a:spcPct val="90000"/>
              </a:lnSpc>
              <a:buFontTx/>
              <a:buNone/>
            </a:pPr>
            <a:r>
              <a:rPr lang="en-GB" sz="1800" dirty="0" smtClean="0"/>
              <a:t>4:	Paedophiles browse profiles with loose privacy settings and find the image of Sarah. </a:t>
            </a:r>
          </a:p>
          <a:p>
            <a:pPr>
              <a:lnSpc>
                <a:spcPct val="90000"/>
              </a:lnSpc>
              <a:buFontTx/>
              <a:buNone/>
            </a:pPr>
            <a:r>
              <a:rPr lang="en-GB" sz="1800" dirty="0" smtClean="0"/>
              <a:t>	</a:t>
            </a:r>
            <a:r>
              <a:rPr lang="en-GB" sz="1800" i="1" dirty="0" smtClean="0">
                <a:solidFill>
                  <a:srgbClr val="FF0000"/>
                </a:solidFill>
              </a:rPr>
              <a:t>Sarah unwittingly becomes the subject of child pornography for distribution among strangers and paedophiles</a:t>
            </a:r>
            <a:endParaRPr lang="en-GB" sz="2800" dirty="0" smtClean="0">
              <a:solidFill>
                <a:srgbClr val="FF0000"/>
              </a:solidFill>
            </a:endParaRPr>
          </a:p>
        </p:txBody>
      </p:sp>
      <p:sp>
        <p:nvSpPr>
          <p:cNvPr id="6" name="TextBox 5"/>
          <p:cNvSpPr txBox="1"/>
          <p:nvPr/>
        </p:nvSpPr>
        <p:spPr>
          <a:xfrm>
            <a:off x="251520" y="267529"/>
            <a:ext cx="5261120" cy="58477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sz="3200" dirty="0" smtClean="0"/>
              <a:t>Sexting – Four steps to trouble</a:t>
            </a:r>
            <a:endParaRPr lang="en-GB" sz="3200" dirty="0"/>
          </a:p>
        </p:txBody>
      </p:sp>
    </p:spTree>
    <p:extLst>
      <p:ext uri="{BB962C8B-B14F-4D97-AF65-F5344CB8AC3E}">
        <p14:creationId xmlns:p14="http://schemas.microsoft.com/office/powerpoint/2010/main" val="392397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animEffect transition="in" filter="fade">
                                      <p:cBhvr>
                                        <p:cTn id="17" dur="500"/>
                                        <p:tgtEl>
                                          <p:spTgt spid="4">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13" end="13"/>
                                            </p:txEl>
                                          </p:spTgt>
                                        </p:tgtEl>
                                        <p:attrNameLst>
                                          <p:attrName>style.visibility</p:attrName>
                                        </p:attrNameLst>
                                      </p:cBhvr>
                                      <p:to>
                                        <p:strVal val="visible"/>
                                      </p:to>
                                    </p:set>
                                    <p:animEffect transition="in" filter="fade">
                                      <p:cBhvr>
                                        <p:cTn id="22"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What the law says on sexting</a:t>
            </a:r>
            <a:endParaRPr lang="en-GB" dirty="0"/>
          </a:p>
        </p:txBody>
      </p:sp>
      <p:sp>
        <p:nvSpPr>
          <p:cNvPr id="9" name="Content Placeholder 8"/>
          <p:cNvSpPr>
            <a:spLocks noGrp="1"/>
          </p:cNvSpPr>
          <p:nvPr>
            <p:ph idx="1"/>
          </p:nvPr>
        </p:nvSpPr>
        <p:spPr/>
        <p:txBody>
          <a:bodyPr>
            <a:normAutofit fontScale="70000" lnSpcReduction="20000"/>
          </a:bodyPr>
          <a:lstStyle/>
          <a:p>
            <a:r>
              <a:rPr lang="en-GB" dirty="0"/>
              <a:t>A young person is breaking the law if they</a:t>
            </a:r>
            <a:r>
              <a:rPr lang="en-GB" dirty="0" smtClean="0"/>
              <a:t>:</a:t>
            </a:r>
          </a:p>
          <a:p>
            <a:pPr marL="0" indent="0">
              <a:buNone/>
            </a:pPr>
            <a:endParaRPr lang="en-GB" dirty="0"/>
          </a:p>
          <a:p>
            <a:pPr lvl="1"/>
            <a:r>
              <a:rPr lang="en-GB" dirty="0"/>
              <a:t>take an explicit photo or video of themselves or a friend</a:t>
            </a:r>
          </a:p>
          <a:p>
            <a:pPr lvl="1"/>
            <a:r>
              <a:rPr lang="en-GB" dirty="0"/>
              <a:t>share an explicit image or video of a child, even if it’s shared between children of the same age</a:t>
            </a:r>
          </a:p>
          <a:p>
            <a:pPr lvl="1"/>
            <a:r>
              <a:rPr lang="en-GB" dirty="0"/>
              <a:t>possess, download or store an explicit image or video of a child, even if the child gave their permission for it to be created</a:t>
            </a:r>
            <a:r>
              <a:rPr lang="en-GB" dirty="0" smtClean="0"/>
              <a:t>.</a:t>
            </a:r>
          </a:p>
          <a:p>
            <a:pPr marL="457200" lvl="1" indent="0">
              <a:buNone/>
            </a:pPr>
            <a:endParaRPr lang="en-GB" dirty="0"/>
          </a:p>
          <a:p>
            <a:r>
              <a:rPr lang="en-GB" dirty="0"/>
              <a:t>However, as of January 2016 in England and Wales, if a young person is found creating or sharing images, the police can choose to record that a crime has been committed but that taking formal action isn't in the public interest.</a:t>
            </a:r>
          </a:p>
          <a:p>
            <a:r>
              <a:rPr lang="en-GB" dirty="0"/>
              <a:t>Crimes recorded this way are unlikely to appear on future records or checks, unless the young person has been involved in other similar activities which may indicate that they're a </a:t>
            </a:r>
            <a:r>
              <a:rPr lang="en-GB" dirty="0" smtClean="0"/>
              <a:t>risk.</a:t>
            </a:r>
            <a:endParaRPr lang="en-GB" dirty="0"/>
          </a:p>
        </p:txBody>
      </p:sp>
    </p:spTree>
    <p:extLst>
      <p:ext uri="{BB962C8B-B14F-4D97-AF65-F5344CB8AC3E}">
        <p14:creationId xmlns:p14="http://schemas.microsoft.com/office/powerpoint/2010/main" val="1184078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700" dirty="0" smtClean="0"/>
              <a:t>ZIPIT </a:t>
            </a:r>
            <a:r>
              <a:rPr lang="en-GB" sz="2700" dirty="0"/>
              <a:t>APP - https://www.childline.org.uk/info-advice/bullying-abuse-safety/online-mobile-safety/sexting/zipit-app</a:t>
            </a:r>
            <a:r>
              <a:rPr lang="en-GB" dirty="0"/>
              <a:t>/  </a:t>
            </a:r>
          </a:p>
        </p:txBody>
      </p:sp>
      <p:pic>
        <p:nvPicPr>
          <p:cNvPr id="5" name="Picture 4"/>
          <p:cNvPicPr>
            <a:picLocks noChangeAspect="1"/>
          </p:cNvPicPr>
          <p:nvPr/>
        </p:nvPicPr>
        <p:blipFill>
          <a:blip r:embed="rId3"/>
          <a:stretch>
            <a:fillRect/>
          </a:stretch>
        </p:blipFill>
        <p:spPr>
          <a:xfrm>
            <a:off x="294599" y="1380549"/>
            <a:ext cx="8554801" cy="4809727"/>
          </a:xfrm>
          <a:prstGeom prst="rect">
            <a:avLst/>
          </a:prstGeom>
        </p:spPr>
      </p:pic>
    </p:spTree>
    <p:extLst>
      <p:ext uri="{BB962C8B-B14F-4D97-AF65-F5344CB8AC3E}">
        <p14:creationId xmlns:p14="http://schemas.microsoft.com/office/powerpoint/2010/main" val="3537297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7529"/>
            <a:ext cx="2590774" cy="58477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sz="3200" dirty="0" smtClean="0"/>
              <a:t>Cyber-bullying</a:t>
            </a:r>
            <a:endParaRPr lang="en-GB" sz="3200" dirty="0"/>
          </a:p>
        </p:txBody>
      </p:sp>
      <p:sp>
        <p:nvSpPr>
          <p:cNvPr id="3" name="Rectangle 2"/>
          <p:cNvSpPr/>
          <p:nvPr/>
        </p:nvSpPr>
        <p:spPr>
          <a:xfrm>
            <a:off x="226015" y="6128429"/>
            <a:ext cx="7802367"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smtClean="0"/>
              <a:t>http://www.nspcc.org.uk/preventing-abuse/child-abuse-and-neglect/bullying-and-cyberbullying/</a:t>
            </a:r>
            <a:endParaRPr lang="en-GB" dirty="0"/>
          </a:p>
        </p:txBody>
      </p:sp>
      <p:sp>
        <p:nvSpPr>
          <p:cNvPr id="4" name="TextBox 3"/>
          <p:cNvSpPr txBox="1"/>
          <p:nvPr/>
        </p:nvSpPr>
        <p:spPr>
          <a:xfrm>
            <a:off x="251520" y="1034332"/>
            <a:ext cx="8568952"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2000" dirty="0" smtClean="0"/>
              <a:t>Bullying that happens online, via social networks and on mobile phones. It is usually repeated over a period of time and the victim can feel that there is no escape because it can happen wherever they are and at any time.</a:t>
            </a:r>
            <a:endParaRPr lang="en-GB" sz="2000" dirty="0"/>
          </a:p>
        </p:txBody>
      </p:sp>
      <p:pic>
        <p:nvPicPr>
          <p:cNvPr id="6" name="Picture 5"/>
          <p:cNvPicPr/>
          <p:nvPr/>
        </p:nvPicPr>
        <p:blipFill rotWithShape="1">
          <a:blip r:embed="rId3"/>
          <a:srcRect l="17628" t="30508" r="17579" b="30508"/>
          <a:stretch/>
        </p:blipFill>
        <p:spPr bwMode="auto">
          <a:xfrm>
            <a:off x="827584" y="2349706"/>
            <a:ext cx="7416824" cy="27159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31649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7529"/>
            <a:ext cx="2590774" cy="58477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sz="3200" dirty="0" smtClean="0"/>
              <a:t>Cyber-bullying</a:t>
            </a:r>
            <a:endParaRPr lang="en-GB" sz="3200" dirty="0"/>
          </a:p>
        </p:txBody>
      </p:sp>
      <p:sp>
        <p:nvSpPr>
          <p:cNvPr id="3" name="Rectangle 2"/>
          <p:cNvSpPr/>
          <p:nvPr/>
        </p:nvSpPr>
        <p:spPr>
          <a:xfrm>
            <a:off x="226015" y="6128429"/>
            <a:ext cx="7802367"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smtClean="0"/>
              <a:t>http://www.nspcc.org.uk/preventing-abuse/child-abuse-and-neglect/bullying-and-cyberbullying/</a:t>
            </a:r>
            <a:endParaRPr lang="en-GB" dirty="0"/>
          </a:p>
        </p:txBody>
      </p:sp>
      <p:sp>
        <p:nvSpPr>
          <p:cNvPr id="5" name="TextBox 4"/>
          <p:cNvSpPr txBox="1"/>
          <p:nvPr/>
        </p:nvSpPr>
        <p:spPr>
          <a:xfrm>
            <a:off x="755576" y="1844824"/>
            <a:ext cx="6082884" cy="4247317"/>
          </a:xfrm>
          <a:prstGeom prst="rect">
            <a:avLst/>
          </a:prstGeom>
          <a:noFill/>
        </p:spPr>
        <p:txBody>
          <a:bodyPr wrap="none" rtlCol="0">
            <a:spAutoFit/>
          </a:bodyPr>
          <a:lstStyle/>
          <a:p>
            <a:pPr marL="285750" indent="-285750">
              <a:buFont typeface="Arial" panose="020B0604020202020204" pitchFamily="34" charset="0"/>
              <a:buChar char="•"/>
            </a:pPr>
            <a:r>
              <a:rPr lang="en-GB" sz="2800" dirty="0" smtClean="0"/>
              <a:t>Talk about cyberbullying (and bullying)</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smtClean="0"/>
              <a:t>Know how </a:t>
            </a:r>
            <a:r>
              <a:rPr lang="en-GB" sz="2800" b="1" dirty="0" smtClean="0"/>
              <a:t>not</a:t>
            </a:r>
            <a:r>
              <a:rPr lang="en-GB" sz="2800" dirty="0" smtClean="0"/>
              <a:t> to react</a:t>
            </a:r>
          </a:p>
          <a:p>
            <a:pPr marL="285750" indent="-285750">
              <a:buFont typeface="Arial" panose="020B0604020202020204" pitchFamily="34" charset="0"/>
              <a:buChar char="•"/>
            </a:pPr>
            <a:endParaRPr lang="en-GB" sz="2800" dirty="0" smtClean="0"/>
          </a:p>
          <a:p>
            <a:pPr marL="285750" indent="-285750">
              <a:buFont typeface="Arial" panose="020B0604020202020204" pitchFamily="34" charset="0"/>
              <a:buChar char="•"/>
            </a:pPr>
            <a:r>
              <a:rPr lang="en-GB" sz="2800" dirty="0" smtClean="0"/>
              <a:t>Know who to go to for help</a:t>
            </a:r>
          </a:p>
          <a:p>
            <a:pPr marL="285750" indent="-285750">
              <a:buFont typeface="Arial" panose="020B0604020202020204" pitchFamily="34" charset="0"/>
              <a:buChar char="•"/>
            </a:pPr>
            <a:endParaRPr lang="en-GB" sz="2800" dirty="0" smtClean="0"/>
          </a:p>
          <a:p>
            <a:pPr marL="285750" indent="-285750">
              <a:buFont typeface="Arial" panose="020B0604020202020204" pitchFamily="34" charset="0"/>
              <a:buChar char="•"/>
            </a:pPr>
            <a:r>
              <a:rPr lang="en-GB" sz="2800" dirty="0" smtClean="0"/>
              <a:t>Teach them how to stay safe online</a:t>
            </a:r>
          </a:p>
          <a:p>
            <a:pPr marL="285750" indent="-285750">
              <a:buFont typeface="Arial" panose="020B0604020202020204" pitchFamily="34" charset="0"/>
              <a:buChar char="•"/>
            </a:pPr>
            <a:endParaRPr lang="en-GB" sz="2800" dirty="0"/>
          </a:p>
          <a:p>
            <a:endParaRPr lang="en-GB" sz="2800" dirty="0" smtClean="0"/>
          </a:p>
          <a:p>
            <a:endParaRPr lang="en-GB" dirty="0"/>
          </a:p>
        </p:txBody>
      </p:sp>
    </p:spTree>
    <p:extLst>
      <p:ext uri="{BB962C8B-B14F-4D97-AF65-F5344CB8AC3E}">
        <p14:creationId xmlns:p14="http://schemas.microsoft.com/office/powerpoint/2010/main" val="12868130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7529"/>
            <a:ext cx="8021940" cy="58477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sz="3200" dirty="0" smtClean="0"/>
              <a:t>Keeping your child safe – what do you do now?</a:t>
            </a:r>
            <a:endParaRPr lang="en-GB" sz="3200" dirty="0"/>
          </a:p>
        </p:txBody>
      </p:sp>
      <p:sp>
        <p:nvSpPr>
          <p:cNvPr id="8" name="TextBox 7"/>
          <p:cNvSpPr txBox="1"/>
          <p:nvPr/>
        </p:nvSpPr>
        <p:spPr>
          <a:xfrm>
            <a:off x="251521" y="1268760"/>
            <a:ext cx="7776864" cy="5262979"/>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t>Talk about it regularly</a:t>
            </a:r>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r>
              <a:rPr lang="en-GB" sz="2400" dirty="0" smtClean="0"/>
              <a:t>Go online together</a:t>
            </a:r>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r>
              <a:rPr lang="en-GB" sz="2400" dirty="0" smtClean="0"/>
              <a:t>Know who your child is ‘friends’ with online</a:t>
            </a:r>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r>
              <a:rPr lang="en-GB" sz="2400" dirty="0" smtClean="0"/>
              <a:t>Set rules and boundaries</a:t>
            </a:r>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r>
              <a:rPr lang="en-GB" sz="2400" dirty="0" smtClean="0"/>
              <a:t>Use parental controls</a:t>
            </a:r>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r>
              <a:rPr lang="en-GB" sz="2400" dirty="0" smtClean="0"/>
              <a:t>Check content is age-appropriate</a:t>
            </a:r>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r>
              <a:rPr lang="en-GB" sz="2400" dirty="0" smtClean="0"/>
              <a:t>Ensure your child understands privacy setting and how to report it</a:t>
            </a:r>
            <a:endParaRPr lang="en-GB" sz="2400" dirty="0"/>
          </a:p>
        </p:txBody>
      </p:sp>
    </p:spTree>
    <p:extLst>
      <p:ext uri="{BB962C8B-B14F-4D97-AF65-F5344CB8AC3E}">
        <p14:creationId xmlns:p14="http://schemas.microsoft.com/office/powerpoint/2010/main" val="23357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Conversation starters…….</a:t>
            </a:r>
            <a:endParaRPr lang="en-GB" dirty="0"/>
          </a:p>
        </p:txBody>
      </p:sp>
      <p:sp>
        <p:nvSpPr>
          <p:cNvPr id="3" name="Content Placeholder 2"/>
          <p:cNvSpPr>
            <a:spLocks noGrp="1"/>
          </p:cNvSpPr>
          <p:nvPr>
            <p:ph idx="1"/>
          </p:nvPr>
        </p:nvSpPr>
        <p:spPr/>
        <p:txBody>
          <a:bodyPr>
            <a:normAutofit fontScale="70000" lnSpcReduction="20000"/>
          </a:bodyPr>
          <a:lstStyle/>
          <a:p>
            <a:r>
              <a:rPr lang="en-GB" dirty="0"/>
              <a:t>Ask your children to tell you about the sites they like to visit and what they enjoy doing online.</a:t>
            </a:r>
          </a:p>
          <a:p>
            <a:r>
              <a:rPr lang="en-GB" dirty="0"/>
              <a:t>Ask them about how they stay safe online. What tips do they have for you, and where did they learn them? What is OK and not OK to share?</a:t>
            </a:r>
          </a:p>
          <a:p>
            <a:r>
              <a:rPr lang="en-GB" dirty="0"/>
              <a:t>Ask them if they know where to go for help, where to find the safety advice, privacy settings and </a:t>
            </a:r>
            <a:r>
              <a:rPr lang="en-GB" dirty="0">
                <a:hlinkClick r:id="rId2"/>
              </a:rPr>
              <a:t>how to report</a:t>
            </a:r>
            <a:r>
              <a:rPr lang="en-GB" dirty="0"/>
              <a:t> or block on the services they use.</a:t>
            </a:r>
          </a:p>
          <a:p>
            <a:r>
              <a:rPr lang="en-GB" dirty="0"/>
              <a:t>Encourage them to help. Perhaps they can show you how to do something better online or they might have a friend who would benefit from their help and support.</a:t>
            </a:r>
          </a:p>
          <a:p>
            <a:r>
              <a:rPr lang="en-GB" dirty="0"/>
              <a:t>Think about how you use the internet as a family. What could you do to get more out of the internet together and further enjoy your lives online?</a:t>
            </a:r>
          </a:p>
          <a:p>
            <a:endParaRPr lang="en-GB" dirty="0"/>
          </a:p>
        </p:txBody>
      </p:sp>
    </p:spTree>
    <p:extLst>
      <p:ext uri="{BB962C8B-B14F-4D97-AF65-F5344CB8AC3E}">
        <p14:creationId xmlns:p14="http://schemas.microsoft.com/office/powerpoint/2010/main" val="3815048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Family agreements…….</a:t>
            </a:r>
            <a:endParaRPr lang="en-GB" dirty="0"/>
          </a:p>
        </p:txBody>
      </p:sp>
      <p:sp>
        <p:nvSpPr>
          <p:cNvPr id="3" name="Content Placeholder 2"/>
          <p:cNvSpPr>
            <a:spLocks noGrp="1"/>
          </p:cNvSpPr>
          <p:nvPr>
            <p:ph idx="1"/>
          </p:nvPr>
        </p:nvSpPr>
        <p:spPr/>
        <p:txBody>
          <a:bodyPr>
            <a:normAutofit fontScale="92500" lnSpcReduction="10000"/>
          </a:bodyPr>
          <a:lstStyle/>
          <a:p>
            <a:endParaRPr lang="en-GB" dirty="0"/>
          </a:p>
          <a:p>
            <a:r>
              <a:rPr lang="en-GB" dirty="0"/>
              <a:t> A family agreement is a great way to start a conversation with your whole family about how you all use the internet, and discuss together how to behave in a positive way when online at home, at school, at friend’s houses etc. Bear in mind it is difficult to have complete control over your family’s internet usage, however a family agreement is a great way to set clear expectations for positive and safe internet use. </a:t>
            </a:r>
          </a:p>
        </p:txBody>
      </p:sp>
    </p:spTree>
    <p:extLst>
      <p:ext uri="{BB962C8B-B14F-4D97-AF65-F5344CB8AC3E}">
        <p14:creationId xmlns:p14="http://schemas.microsoft.com/office/powerpoint/2010/main" val="950163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7529"/>
            <a:ext cx="4023024" cy="58477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sz="3200" dirty="0" smtClean="0"/>
              <a:t>Keeping your child safe</a:t>
            </a:r>
            <a:endParaRPr lang="en-GB" sz="3200" dirty="0"/>
          </a:p>
        </p:txBody>
      </p:sp>
      <p:sp>
        <p:nvSpPr>
          <p:cNvPr id="3" name="Rectangle 2"/>
          <p:cNvSpPr/>
          <p:nvPr/>
        </p:nvSpPr>
        <p:spPr>
          <a:xfrm>
            <a:off x="4274544" y="1784429"/>
            <a:ext cx="4572000" cy="1754326"/>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en-GB" dirty="0" smtClean="0">
                <a:hlinkClick r:id="rId2"/>
              </a:rPr>
              <a:t>http://www.nspcc.org.uk/preventing-abuse/keeping-children-safe/online-safety/</a:t>
            </a:r>
            <a:endParaRPr lang="en-GB" dirty="0" smtClean="0"/>
          </a:p>
          <a:p>
            <a:r>
              <a:rPr lang="en-GB" dirty="0">
                <a:hlinkClick r:id="rId3"/>
              </a:rPr>
              <a:t>https://www.ceop.police.uk</a:t>
            </a:r>
            <a:r>
              <a:rPr lang="en-GB" dirty="0" smtClean="0">
                <a:hlinkClick r:id="rId3"/>
              </a:rPr>
              <a:t>/</a:t>
            </a:r>
            <a:endParaRPr lang="en-GB" dirty="0" smtClean="0"/>
          </a:p>
          <a:p>
            <a:r>
              <a:rPr lang="en-GB" dirty="0">
                <a:hlinkClick r:id="rId4"/>
              </a:rPr>
              <a:t>http://</a:t>
            </a:r>
            <a:r>
              <a:rPr lang="en-GB" dirty="0" smtClean="0">
                <a:hlinkClick r:id="rId4"/>
              </a:rPr>
              <a:t>www.saferinternet.org.uk/safer-internet-day/2016/education-packs/parents</a:t>
            </a:r>
            <a:endParaRPr lang="en-GB" dirty="0" smtClean="0"/>
          </a:p>
          <a:p>
            <a:endParaRPr lang="en-GB" dirty="0" smtClean="0"/>
          </a:p>
        </p:txBody>
      </p:sp>
      <p:sp>
        <p:nvSpPr>
          <p:cNvPr id="4" name="Rectangle 3"/>
          <p:cNvSpPr/>
          <p:nvPr/>
        </p:nvSpPr>
        <p:spPr>
          <a:xfrm>
            <a:off x="4274544" y="3800593"/>
            <a:ext cx="3056221"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GB" dirty="0" smtClean="0"/>
              <a:t>http://www.net-aware.org.uk/</a:t>
            </a:r>
            <a:endParaRPr lang="en-GB" dirty="0"/>
          </a:p>
        </p:txBody>
      </p:sp>
      <p:sp>
        <p:nvSpPr>
          <p:cNvPr id="5" name="TextBox 4"/>
          <p:cNvSpPr txBox="1"/>
          <p:nvPr/>
        </p:nvSpPr>
        <p:spPr>
          <a:xfrm>
            <a:off x="229994" y="1076966"/>
            <a:ext cx="8247835" cy="52322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GB" sz="2800" dirty="0" smtClean="0"/>
              <a:t>The NSPCC website is an excellent resource for parents:</a:t>
            </a:r>
            <a:endParaRPr lang="en-GB" sz="2800" dirty="0"/>
          </a:p>
        </p:txBody>
      </p:sp>
      <p:sp>
        <p:nvSpPr>
          <p:cNvPr id="6" name="TextBox 5"/>
          <p:cNvSpPr txBox="1"/>
          <p:nvPr/>
        </p:nvSpPr>
        <p:spPr>
          <a:xfrm>
            <a:off x="264421" y="1907540"/>
            <a:ext cx="3945696" cy="400110"/>
          </a:xfrm>
          <a:prstGeom prst="rect">
            <a:avLst/>
          </a:prstGeom>
          <a:noFill/>
        </p:spPr>
        <p:txBody>
          <a:bodyPr wrap="none" rtlCol="0">
            <a:spAutoFit/>
          </a:bodyPr>
          <a:lstStyle/>
          <a:p>
            <a:r>
              <a:rPr lang="en-GB" sz="2000" b="1" dirty="0" smtClean="0"/>
              <a:t>General tips for keeping safe online</a:t>
            </a:r>
            <a:endParaRPr lang="en-GB" sz="2000" b="1" dirty="0"/>
          </a:p>
        </p:txBody>
      </p:sp>
      <p:sp>
        <p:nvSpPr>
          <p:cNvPr id="7" name="TextBox 6"/>
          <p:cNvSpPr txBox="1"/>
          <p:nvPr/>
        </p:nvSpPr>
        <p:spPr>
          <a:xfrm>
            <a:off x="168496" y="3663224"/>
            <a:ext cx="3837950" cy="707886"/>
          </a:xfrm>
          <a:prstGeom prst="rect">
            <a:avLst/>
          </a:prstGeom>
          <a:noFill/>
        </p:spPr>
        <p:txBody>
          <a:bodyPr wrap="square" rtlCol="0">
            <a:spAutoFit/>
          </a:bodyPr>
          <a:lstStyle/>
          <a:p>
            <a:r>
              <a:rPr lang="en-GB" sz="2000" b="1" dirty="0" smtClean="0"/>
              <a:t>Research how different social network sites/games/apps work</a:t>
            </a:r>
            <a:endParaRPr lang="en-GB" sz="2000" b="1" dirty="0"/>
          </a:p>
        </p:txBody>
      </p:sp>
      <p:sp>
        <p:nvSpPr>
          <p:cNvPr id="8" name="TextBox 7"/>
          <p:cNvSpPr txBox="1"/>
          <p:nvPr/>
        </p:nvSpPr>
        <p:spPr>
          <a:xfrm>
            <a:off x="264421" y="6014611"/>
            <a:ext cx="2601161" cy="400110"/>
          </a:xfrm>
          <a:prstGeom prst="rect">
            <a:avLst/>
          </a:prstGeom>
          <a:noFill/>
        </p:spPr>
        <p:txBody>
          <a:bodyPr wrap="none" rtlCol="0">
            <a:spAutoFit/>
          </a:bodyPr>
          <a:lstStyle/>
          <a:p>
            <a:r>
              <a:rPr lang="en-GB" sz="2000" b="1" dirty="0" smtClean="0"/>
              <a:t>There are alternatives!</a:t>
            </a:r>
            <a:endParaRPr lang="en-GB" sz="2000" b="1" dirty="0"/>
          </a:p>
        </p:txBody>
      </p:sp>
      <p:pic>
        <p:nvPicPr>
          <p:cNvPr id="3074" name="Picture 2" descr="Safe Email for Ki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5488560"/>
            <a:ext cx="1318937" cy="10521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266014" y="4692723"/>
            <a:ext cx="4539588"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smtClean="0"/>
              <a:t>http://www.nspcc.org.uk/preventing-abuse/keeping-children-safe/sexting/</a:t>
            </a:r>
            <a:endParaRPr lang="en-GB" dirty="0"/>
          </a:p>
        </p:txBody>
      </p:sp>
      <p:sp>
        <p:nvSpPr>
          <p:cNvPr id="11" name="TextBox 10"/>
          <p:cNvSpPr txBox="1"/>
          <p:nvPr/>
        </p:nvSpPr>
        <p:spPr>
          <a:xfrm>
            <a:off x="245348" y="4815834"/>
            <a:ext cx="961289" cy="400110"/>
          </a:xfrm>
          <a:prstGeom prst="rect">
            <a:avLst/>
          </a:prstGeom>
          <a:noFill/>
        </p:spPr>
        <p:txBody>
          <a:bodyPr wrap="none" rtlCol="0">
            <a:spAutoFit/>
          </a:bodyPr>
          <a:lstStyle/>
          <a:p>
            <a:r>
              <a:rPr lang="en-GB" sz="2000" b="1" dirty="0" smtClean="0"/>
              <a:t>Sexting</a:t>
            </a:r>
            <a:endParaRPr lang="en-GB" sz="2000" b="1" dirty="0"/>
          </a:p>
        </p:txBody>
      </p:sp>
      <p:pic>
        <p:nvPicPr>
          <p:cNvPr id="9" name="Picture 8"/>
          <p:cNvPicPr>
            <a:picLocks noChangeAspect="1"/>
          </p:cNvPicPr>
          <p:nvPr/>
        </p:nvPicPr>
        <p:blipFill>
          <a:blip r:embed="rId6"/>
          <a:stretch>
            <a:fillRect/>
          </a:stretch>
        </p:blipFill>
        <p:spPr>
          <a:xfrm>
            <a:off x="1190892" y="2531541"/>
            <a:ext cx="1892930" cy="666031"/>
          </a:xfrm>
          <a:prstGeom prst="rect">
            <a:avLst/>
          </a:prstGeom>
        </p:spPr>
      </p:pic>
    </p:spTree>
    <p:extLst>
      <p:ext uri="{BB962C8B-B14F-4D97-AF65-F5344CB8AC3E}">
        <p14:creationId xmlns:p14="http://schemas.microsoft.com/office/powerpoint/2010/main" val="1984236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6909" y="1268760"/>
            <a:ext cx="7496219" cy="769441"/>
          </a:xfrm>
          <a:prstGeom prst="rect">
            <a:avLst/>
          </a:prstGeom>
          <a:noFill/>
        </p:spPr>
        <p:txBody>
          <a:bodyPr wrap="none" rtlCol="0">
            <a:spAutoFit/>
          </a:bodyPr>
          <a:lstStyle/>
          <a:p>
            <a:pPr algn="ctr"/>
            <a:r>
              <a:rPr lang="en-GB" sz="4400" dirty="0" smtClean="0"/>
              <a:t>Welcome to the parents’ forum</a:t>
            </a:r>
          </a:p>
        </p:txBody>
      </p:sp>
      <p:sp>
        <p:nvSpPr>
          <p:cNvPr id="6" name="AutoShape 2" descr="Image result for e safe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139" y="2038201"/>
            <a:ext cx="6131758"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27744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512" y="188640"/>
            <a:ext cx="8810956" cy="5472608"/>
          </a:xfrm>
          <a:prstGeom prst="rect">
            <a:avLst/>
          </a:prstGeom>
        </p:spPr>
      </p:pic>
    </p:spTree>
    <p:extLst>
      <p:ext uri="{BB962C8B-B14F-4D97-AF65-F5344CB8AC3E}">
        <p14:creationId xmlns:p14="http://schemas.microsoft.com/office/powerpoint/2010/main" val="3657796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576" y="0"/>
            <a:ext cx="9063194" cy="5733256"/>
          </a:xfrm>
          <a:prstGeom prst="rect">
            <a:avLst/>
          </a:prstGeom>
        </p:spPr>
      </p:pic>
    </p:spTree>
    <p:extLst>
      <p:ext uri="{BB962C8B-B14F-4D97-AF65-F5344CB8AC3E}">
        <p14:creationId xmlns:p14="http://schemas.microsoft.com/office/powerpoint/2010/main" val="1002176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7529"/>
            <a:ext cx="2364750" cy="58477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sz="3200" dirty="0" smtClean="0"/>
              <a:t>School policy</a:t>
            </a:r>
            <a:endParaRPr lang="en-GB" sz="3200" dirty="0"/>
          </a:p>
        </p:txBody>
      </p:sp>
      <p:sp>
        <p:nvSpPr>
          <p:cNvPr id="3" name="TextBox 2"/>
          <p:cNvSpPr txBox="1"/>
          <p:nvPr/>
        </p:nvSpPr>
        <p:spPr>
          <a:xfrm>
            <a:off x="251520" y="1168831"/>
            <a:ext cx="8128112" cy="7263527"/>
          </a:xfrm>
          <a:prstGeom prst="rect">
            <a:avLst/>
          </a:prstGeom>
          <a:noFill/>
        </p:spPr>
        <p:txBody>
          <a:bodyPr wrap="square" rtlCol="0">
            <a:spAutoFit/>
          </a:bodyPr>
          <a:lstStyle/>
          <a:p>
            <a:r>
              <a:rPr lang="en-GB" sz="2800" b="1" dirty="0" smtClean="0"/>
              <a:t>The Rules!</a:t>
            </a:r>
          </a:p>
          <a:p>
            <a:pPr marL="457200" indent="-457200">
              <a:buFont typeface="Arial" panose="020B0604020202020204" pitchFamily="34" charset="0"/>
              <a:buChar char="•"/>
            </a:pPr>
            <a:r>
              <a:rPr lang="en-GB" sz="2800" dirty="0"/>
              <a:t>Mobile phones seen or used (even if used to contact a parent) during the day are confiscated and have to be collected by a </a:t>
            </a:r>
            <a:r>
              <a:rPr lang="en-GB" sz="2800" dirty="0" smtClean="0"/>
              <a:t>parent/carer</a:t>
            </a:r>
          </a:p>
          <a:p>
            <a:endParaRPr lang="en-GB" sz="2800" dirty="0" smtClean="0"/>
          </a:p>
          <a:p>
            <a:pPr marL="457200" indent="-457200">
              <a:buFont typeface="Arial" panose="020B0604020202020204" pitchFamily="34" charset="0"/>
              <a:buChar char="•"/>
            </a:pPr>
            <a:r>
              <a:rPr lang="en-GB" sz="2800" dirty="0" smtClean="0"/>
              <a:t>iPads are used as a learning resource and are confiscated for periods of time if used inappropriately</a:t>
            </a:r>
          </a:p>
          <a:p>
            <a:pPr marL="457200" indent="-457200">
              <a:buFont typeface="Arial" panose="020B0604020202020204" pitchFamily="34" charset="0"/>
              <a:buChar char="•"/>
            </a:pPr>
            <a:endParaRPr lang="en-GB" sz="2800" dirty="0" smtClean="0"/>
          </a:p>
          <a:p>
            <a:pPr marL="457200" indent="-457200">
              <a:buFont typeface="Arial" panose="020B0604020202020204" pitchFamily="34" charset="0"/>
              <a:buChar char="•"/>
            </a:pPr>
            <a:r>
              <a:rPr lang="en-GB" sz="2800" dirty="0" smtClean="0"/>
              <a:t>Incidents involving internet misuse/cyber-bullying are dealt with in school (even if they occur out of school time) according to our behaviour policy and the police may be involved. </a:t>
            </a:r>
            <a:r>
              <a:rPr lang="en-GB" sz="2800" b="1" dirty="0" smtClean="0"/>
              <a:t>Evidence is vital!</a:t>
            </a:r>
          </a:p>
          <a:p>
            <a:endParaRPr lang="en-GB" sz="2800" dirty="0"/>
          </a:p>
          <a:p>
            <a:endParaRPr lang="en-GB" sz="2800" dirty="0" smtClean="0"/>
          </a:p>
          <a:p>
            <a:endParaRPr lang="en-GB" sz="2800" dirty="0"/>
          </a:p>
          <a:p>
            <a:endParaRPr lang="en-GB" dirty="0"/>
          </a:p>
        </p:txBody>
      </p:sp>
    </p:spTree>
    <p:extLst>
      <p:ext uri="{BB962C8B-B14F-4D97-AF65-F5344CB8AC3E}">
        <p14:creationId xmlns:p14="http://schemas.microsoft.com/office/powerpoint/2010/main" val="33004572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7529"/>
            <a:ext cx="2364750" cy="58477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sz="3200" dirty="0" smtClean="0"/>
              <a:t>School policy</a:t>
            </a:r>
            <a:endParaRPr lang="en-GB" sz="3200" dirty="0"/>
          </a:p>
        </p:txBody>
      </p:sp>
      <p:sp>
        <p:nvSpPr>
          <p:cNvPr id="3" name="TextBox 2"/>
          <p:cNvSpPr txBox="1"/>
          <p:nvPr/>
        </p:nvSpPr>
        <p:spPr>
          <a:xfrm>
            <a:off x="329796" y="1124743"/>
            <a:ext cx="8058628" cy="5970865"/>
          </a:xfrm>
          <a:prstGeom prst="rect">
            <a:avLst/>
          </a:prstGeom>
          <a:noFill/>
        </p:spPr>
        <p:txBody>
          <a:bodyPr wrap="square" rtlCol="0">
            <a:spAutoFit/>
          </a:bodyPr>
          <a:lstStyle/>
          <a:p>
            <a:r>
              <a:rPr lang="en-GB" sz="2800" b="1" dirty="0" smtClean="0"/>
              <a:t>Support</a:t>
            </a:r>
          </a:p>
          <a:p>
            <a:pPr marL="457200" indent="-457200">
              <a:buFont typeface="Arial" panose="020B0604020202020204" pitchFamily="34" charset="0"/>
              <a:buChar char="•"/>
            </a:pPr>
            <a:r>
              <a:rPr lang="en-GB" sz="2800" dirty="0" smtClean="0"/>
              <a:t>Many opportunities taken for raising the profile of e-safety (assemblies, units of work </a:t>
            </a:r>
            <a:r>
              <a:rPr lang="en-GB" sz="2800" dirty="0" err="1" smtClean="0"/>
              <a:t>etc</a:t>
            </a:r>
            <a:r>
              <a:rPr lang="en-GB" sz="2800" dirty="0" smtClean="0"/>
              <a:t>) in every year group</a:t>
            </a:r>
          </a:p>
          <a:p>
            <a:pPr marL="457200" indent="-457200">
              <a:buFont typeface="Arial" panose="020B0604020202020204" pitchFamily="34" charset="0"/>
              <a:buChar char="•"/>
            </a:pPr>
            <a:endParaRPr lang="en-GB" sz="2800" dirty="0" smtClean="0"/>
          </a:p>
          <a:p>
            <a:pPr marL="457200" indent="-457200">
              <a:buFont typeface="Arial" panose="020B0604020202020204" pitchFamily="34" charset="0"/>
              <a:buChar char="•"/>
            </a:pPr>
            <a:r>
              <a:rPr lang="en-GB" sz="2800" dirty="0" err="1" smtClean="0"/>
              <a:t>PHeW</a:t>
            </a:r>
            <a:r>
              <a:rPr lang="en-GB" sz="2800" dirty="0" smtClean="0"/>
              <a:t> (</a:t>
            </a:r>
            <a:r>
              <a:rPr lang="en-GB" sz="2800" b="1" dirty="0" smtClean="0"/>
              <a:t>P</a:t>
            </a:r>
            <a:r>
              <a:rPr lang="en-GB" sz="2800" dirty="0" smtClean="0"/>
              <a:t>upil </a:t>
            </a:r>
            <a:r>
              <a:rPr lang="en-GB" sz="2800" b="1" dirty="0" smtClean="0"/>
              <a:t>He</a:t>
            </a:r>
            <a:r>
              <a:rPr lang="en-GB" sz="2800" dirty="0" smtClean="0"/>
              <a:t>lp and </a:t>
            </a:r>
            <a:r>
              <a:rPr lang="en-GB" sz="2800" b="1" dirty="0" smtClean="0"/>
              <a:t>W</a:t>
            </a:r>
            <a:r>
              <a:rPr lang="en-GB" sz="2800" dirty="0" smtClean="0"/>
              <a:t>elfare)</a:t>
            </a:r>
          </a:p>
          <a:p>
            <a:pPr marL="457200" indent="-457200">
              <a:buFont typeface="Arial" panose="020B0604020202020204" pitchFamily="34" charset="0"/>
              <a:buChar char="•"/>
            </a:pPr>
            <a:endParaRPr lang="en-GB" sz="2800" dirty="0" smtClean="0"/>
          </a:p>
          <a:p>
            <a:pPr marL="457200" indent="-457200">
              <a:buFont typeface="Arial" panose="020B0604020202020204" pitchFamily="34" charset="0"/>
              <a:buChar char="•"/>
            </a:pPr>
            <a:r>
              <a:rPr lang="en-GB" sz="2800" dirty="0" smtClean="0"/>
              <a:t>PCSO’s</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smtClean="0"/>
              <a:t>Safer Internet day 6</a:t>
            </a:r>
            <a:r>
              <a:rPr lang="en-GB" sz="2800" baseline="30000" dirty="0" smtClean="0"/>
              <a:t>th</a:t>
            </a:r>
            <a:r>
              <a:rPr lang="en-GB" sz="2800" dirty="0" smtClean="0"/>
              <a:t> February</a:t>
            </a:r>
          </a:p>
          <a:p>
            <a:endParaRPr lang="en-GB" sz="2800" dirty="0"/>
          </a:p>
          <a:p>
            <a:endParaRPr lang="en-GB" sz="2800" dirty="0" smtClean="0"/>
          </a:p>
          <a:p>
            <a:endParaRPr lang="en-GB" sz="2800" dirty="0"/>
          </a:p>
          <a:p>
            <a:endParaRPr lang="en-GB" dirty="0"/>
          </a:p>
        </p:txBody>
      </p:sp>
    </p:spTree>
    <p:extLst>
      <p:ext uri="{BB962C8B-B14F-4D97-AF65-F5344CB8AC3E}">
        <p14:creationId xmlns:p14="http://schemas.microsoft.com/office/powerpoint/2010/main" val="118145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1916832"/>
            <a:ext cx="4484689" cy="2554545"/>
          </a:xfrm>
          <a:prstGeom prst="rect">
            <a:avLst/>
          </a:prstGeom>
          <a:noFill/>
        </p:spPr>
        <p:txBody>
          <a:bodyPr wrap="none" rtlCol="0">
            <a:spAutoFit/>
          </a:bodyPr>
          <a:lstStyle/>
          <a:p>
            <a:pPr marL="457200" indent="-457200">
              <a:buFont typeface="Arial" panose="020B0604020202020204" pitchFamily="34" charset="0"/>
              <a:buChar char="•"/>
            </a:pPr>
            <a:r>
              <a:rPr lang="en-GB" sz="3200" dirty="0" smtClean="0"/>
              <a:t>Facts</a:t>
            </a:r>
          </a:p>
          <a:p>
            <a:pPr marL="457200" indent="-457200">
              <a:buFont typeface="Arial" panose="020B0604020202020204" pitchFamily="34" charset="0"/>
              <a:buChar char="•"/>
            </a:pPr>
            <a:r>
              <a:rPr lang="en-GB" sz="3200" dirty="0" smtClean="0"/>
              <a:t>Social media</a:t>
            </a:r>
          </a:p>
          <a:p>
            <a:pPr marL="457200" indent="-457200">
              <a:buFont typeface="Arial" panose="020B0604020202020204" pitchFamily="34" charset="0"/>
              <a:buChar char="•"/>
            </a:pPr>
            <a:r>
              <a:rPr lang="en-GB" sz="3200" dirty="0" smtClean="0"/>
              <a:t>Cyber-bullying</a:t>
            </a:r>
          </a:p>
          <a:p>
            <a:pPr marL="457200" indent="-457200">
              <a:buFont typeface="Arial" panose="020B0604020202020204" pitchFamily="34" charset="0"/>
              <a:buChar char="•"/>
            </a:pPr>
            <a:r>
              <a:rPr lang="en-GB" sz="3200" dirty="0" smtClean="0"/>
              <a:t>Keeping your child safe</a:t>
            </a:r>
          </a:p>
          <a:p>
            <a:pPr marL="457200" indent="-457200">
              <a:buFont typeface="Arial" panose="020B0604020202020204" pitchFamily="34" charset="0"/>
              <a:buChar char="•"/>
            </a:pPr>
            <a:r>
              <a:rPr lang="en-GB" sz="3200" dirty="0" smtClean="0"/>
              <a:t>School policy</a:t>
            </a:r>
            <a:endParaRPr lang="en-GB" sz="3200" dirty="0"/>
          </a:p>
        </p:txBody>
      </p:sp>
    </p:spTree>
    <p:extLst>
      <p:ext uri="{BB962C8B-B14F-4D97-AF65-F5344CB8AC3E}">
        <p14:creationId xmlns:p14="http://schemas.microsoft.com/office/powerpoint/2010/main" val="622461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7529"/>
            <a:ext cx="2415277" cy="58477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sz="3200" dirty="0" smtClean="0"/>
              <a:t>Internet facts</a:t>
            </a:r>
            <a:endParaRPr lang="en-GB" sz="3200" dirty="0"/>
          </a:p>
        </p:txBody>
      </p:sp>
      <p:sp>
        <p:nvSpPr>
          <p:cNvPr id="3" name="TextBox 2"/>
          <p:cNvSpPr txBox="1"/>
          <p:nvPr/>
        </p:nvSpPr>
        <p:spPr>
          <a:xfrm>
            <a:off x="219409" y="1052736"/>
            <a:ext cx="8745079" cy="4524315"/>
          </a:xfrm>
          <a:prstGeom prst="rect">
            <a:avLst/>
          </a:prstGeom>
          <a:noFill/>
        </p:spPr>
        <p:txBody>
          <a:bodyPr wrap="square" rtlCol="0">
            <a:spAutoFit/>
          </a:bodyPr>
          <a:lstStyle/>
          <a:p>
            <a:r>
              <a:rPr lang="en-GB" sz="2400" dirty="0" smtClean="0"/>
              <a:t>The internet is a fantastic tool and an ever increasing part of our daily lives.</a:t>
            </a:r>
          </a:p>
          <a:p>
            <a:endParaRPr lang="en-GB" sz="2400" dirty="0" smtClean="0"/>
          </a:p>
          <a:p>
            <a:r>
              <a:rPr lang="en-GB" sz="2400" dirty="0" smtClean="0"/>
              <a:t>Children are likely to experience/participate in:</a:t>
            </a:r>
          </a:p>
          <a:p>
            <a:endParaRPr lang="en-GB" sz="2400" dirty="0" smtClean="0"/>
          </a:p>
          <a:p>
            <a:pPr marL="285750" indent="-285750">
              <a:buFont typeface="Arial" panose="020B0604020202020204" pitchFamily="34" charset="0"/>
              <a:buChar char="•"/>
            </a:pPr>
            <a:r>
              <a:rPr lang="en-GB" sz="2400" dirty="0" smtClean="0"/>
              <a:t>Using search engines</a:t>
            </a:r>
          </a:p>
          <a:p>
            <a:pPr marL="285750" indent="-285750">
              <a:buFont typeface="Arial" panose="020B0604020202020204" pitchFamily="34" charset="0"/>
              <a:buChar char="•"/>
            </a:pPr>
            <a:r>
              <a:rPr lang="en-GB" sz="2400" dirty="0" smtClean="0"/>
              <a:t>Sharing images and watch videos</a:t>
            </a:r>
          </a:p>
          <a:p>
            <a:pPr marL="285750" indent="-285750">
              <a:buFont typeface="Arial" panose="020B0604020202020204" pitchFamily="34" charset="0"/>
              <a:buChar char="•"/>
            </a:pPr>
            <a:r>
              <a:rPr lang="en-GB" sz="2400" dirty="0" smtClean="0"/>
              <a:t>Using forums and social networking sites</a:t>
            </a:r>
          </a:p>
          <a:p>
            <a:pPr marL="285750" indent="-285750">
              <a:buFont typeface="Arial" panose="020B0604020202020204" pitchFamily="34" charset="0"/>
              <a:buChar char="•"/>
            </a:pPr>
            <a:r>
              <a:rPr lang="en-GB" sz="2400" dirty="0" smtClean="0"/>
              <a:t>Playing games (alone or with others)</a:t>
            </a:r>
          </a:p>
          <a:p>
            <a:pPr marL="285750" indent="-285750">
              <a:buFont typeface="Arial" panose="020B0604020202020204" pitchFamily="34" charset="0"/>
              <a:buChar char="•"/>
            </a:pPr>
            <a:r>
              <a:rPr lang="en-GB" sz="2400" dirty="0" smtClean="0"/>
              <a:t>Chatting to others online or through mobile apps</a:t>
            </a:r>
          </a:p>
          <a:p>
            <a:endParaRPr lang="en-GB" sz="2400" dirty="0"/>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2545462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7529"/>
            <a:ext cx="2415277" cy="58477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sz="3200" dirty="0" smtClean="0"/>
              <a:t>Internet facts</a:t>
            </a:r>
            <a:endParaRPr lang="en-GB" sz="3200" dirty="0"/>
          </a:p>
        </p:txBody>
      </p:sp>
      <p:sp>
        <p:nvSpPr>
          <p:cNvPr id="3" name="TextBox 2"/>
          <p:cNvSpPr txBox="1"/>
          <p:nvPr/>
        </p:nvSpPr>
        <p:spPr>
          <a:xfrm>
            <a:off x="219409" y="1052736"/>
            <a:ext cx="8745079" cy="5262979"/>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Children spend an average of 12 hours per week online</a:t>
            </a:r>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r>
              <a:rPr lang="en-GB" sz="2400" dirty="0" smtClean="0"/>
              <a:t>92% of teenagers go online daily and 24% say they go online ‘almost constantly’</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Over 70% of teenagers own a smartphone</a:t>
            </a:r>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r>
              <a:rPr lang="en-GB" sz="2400" dirty="0" smtClean="0"/>
              <a:t>91% said their preferred method of going online was on a smartphone</a:t>
            </a:r>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r>
              <a:rPr lang="en-GB" sz="2400" dirty="0"/>
              <a:t>A typical teen sends and receives 30 texts </a:t>
            </a:r>
            <a:r>
              <a:rPr lang="en-GB" sz="2400" dirty="0" smtClean="0"/>
              <a:t>daily</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Usage of social networking sites increases as children get older</a:t>
            </a:r>
            <a:endParaRPr lang="en-GB" sz="2400" dirty="0"/>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1960997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7529"/>
            <a:ext cx="2415277" cy="58477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sz="3200" dirty="0" smtClean="0"/>
              <a:t>Internet facts</a:t>
            </a:r>
            <a:endParaRPr lang="en-GB" sz="3200" dirty="0"/>
          </a:p>
        </p:txBody>
      </p:sp>
      <p:sp>
        <p:nvSpPr>
          <p:cNvPr id="4" name="Oval 3"/>
          <p:cNvSpPr/>
          <p:nvPr/>
        </p:nvSpPr>
        <p:spPr>
          <a:xfrm>
            <a:off x="251520" y="1585869"/>
            <a:ext cx="2520280" cy="1368152"/>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2800" dirty="0" smtClean="0"/>
              <a:t>Help with homework</a:t>
            </a:r>
            <a:endParaRPr lang="en-GB" sz="2800" dirty="0"/>
          </a:p>
        </p:txBody>
      </p:sp>
      <p:sp>
        <p:nvSpPr>
          <p:cNvPr id="5" name="Oval 4"/>
          <p:cNvSpPr/>
          <p:nvPr/>
        </p:nvSpPr>
        <p:spPr>
          <a:xfrm>
            <a:off x="2742794" y="852304"/>
            <a:ext cx="2520280" cy="1368152"/>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2800" dirty="0" smtClean="0"/>
              <a:t>New learning</a:t>
            </a:r>
            <a:endParaRPr lang="en-GB" sz="2800" dirty="0"/>
          </a:p>
        </p:txBody>
      </p:sp>
      <p:sp>
        <p:nvSpPr>
          <p:cNvPr id="7" name="Oval 6"/>
          <p:cNvSpPr/>
          <p:nvPr/>
        </p:nvSpPr>
        <p:spPr>
          <a:xfrm>
            <a:off x="3779912" y="2220456"/>
            <a:ext cx="2520280" cy="1368152"/>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2800" dirty="0" smtClean="0"/>
              <a:t>Be creative</a:t>
            </a:r>
            <a:endParaRPr lang="en-GB" sz="2800" dirty="0"/>
          </a:p>
        </p:txBody>
      </p:sp>
      <p:sp>
        <p:nvSpPr>
          <p:cNvPr id="8" name="Oval 7"/>
          <p:cNvSpPr/>
          <p:nvPr/>
        </p:nvSpPr>
        <p:spPr>
          <a:xfrm>
            <a:off x="5868144" y="879268"/>
            <a:ext cx="2952328" cy="1881627"/>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2800" dirty="0" smtClean="0"/>
              <a:t>Keep in touch with friends and family</a:t>
            </a:r>
            <a:endParaRPr lang="en-GB" sz="2800" dirty="0"/>
          </a:p>
        </p:txBody>
      </p:sp>
      <p:sp>
        <p:nvSpPr>
          <p:cNvPr id="9" name="Oval 8"/>
          <p:cNvSpPr/>
          <p:nvPr/>
        </p:nvSpPr>
        <p:spPr>
          <a:xfrm>
            <a:off x="251520" y="3068960"/>
            <a:ext cx="3218300" cy="1728192"/>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smtClean="0"/>
              <a:t>Inappropriate content including pornography</a:t>
            </a:r>
            <a:endParaRPr lang="en-GB" sz="2400" dirty="0"/>
          </a:p>
        </p:txBody>
      </p:sp>
      <p:sp>
        <p:nvSpPr>
          <p:cNvPr id="10" name="Oval 9"/>
          <p:cNvSpPr/>
          <p:nvPr/>
        </p:nvSpPr>
        <p:spPr>
          <a:xfrm>
            <a:off x="2933844" y="5290655"/>
            <a:ext cx="2790284" cy="1512168"/>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smtClean="0"/>
              <a:t>Accruing debts and gambling</a:t>
            </a:r>
            <a:endParaRPr lang="en-GB" sz="2400" dirty="0"/>
          </a:p>
        </p:txBody>
      </p:sp>
      <p:sp>
        <p:nvSpPr>
          <p:cNvPr id="11" name="Oval 10"/>
          <p:cNvSpPr/>
          <p:nvPr/>
        </p:nvSpPr>
        <p:spPr>
          <a:xfrm>
            <a:off x="6156176" y="2966984"/>
            <a:ext cx="2790284" cy="1614144"/>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smtClean="0"/>
              <a:t>‘Friends’ and contact with people they don’t know</a:t>
            </a:r>
            <a:endParaRPr lang="en-GB" sz="2400" dirty="0"/>
          </a:p>
        </p:txBody>
      </p:sp>
      <p:sp>
        <p:nvSpPr>
          <p:cNvPr id="12" name="Oval 11"/>
          <p:cNvSpPr/>
          <p:nvPr/>
        </p:nvSpPr>
        <p:spPr>
          <a:xfrm>
            <a:off x="116518" y="5013176"/>
            <a:ext cx="2790284" cy="1512168"/>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smtClean="0"/>
              <a:t>Grooming and sexual abuse</a:t>
            </a:r>
            <a:endParaRPr lang="en-GB" sz="2400" dirty="0"/>
          </a:p>
        </p:txBody>
      </p:sp>
      <p:sp>
        <p:nvSpPr>
          <p:cNvPr id="13" name="Oval 12"/>
          <p:cNvSpPr/>
          <p:nvPr/>
        </p:nvSpPr>
        <p:spPr>
          <a:xfrm>
            <a:off x="5724128" y="4797152"/>
            <a:ext cx="2545254" cy="1512168"/>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smtClean="0"/>
              <a:t>Sharing personal information</a:t>
            </a:r>
            <a:endParaRPr lang="en-GB" sz="2400" dirty="0"/>
          </a:p>
        </p:txBody>
      </p:sp>
      <p:sp>
        <p:nvSpPr>
          <p:cNvPr id="14" name="Oval 13"/>
          <p:cNvSpPr/>
          <p:nvPr/>
        </p:nvSpPr>
        <p:spPr>
          <a:xfrm>
            <a:off x="3509908" y="3717032"/>
            <a:ext cx="2790284" cy="1512168"/>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smtClean="0"/>
              <a:t>Inappropriate age-related content</a:t>
            </a:r>
            <a:endParaRPr lang="en-GB" sz="2400" dirty="0"/>
          </a:p>
        </p:txBody>
      </p:sp>
    </p:spTree>
    <p:extLst>
      <p:ext uri="{BB962C8B-B14F-4D97-AF65-F5344CB8AC3E}">
        <p14:creationId xmlns:p14="http://schemas.microsoft.com/office/powerpoint/2010/main" val="130476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7529"/>
            <a:ext cx="2282997" cy="58477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sz="3200" dirty="0" smtClean="0"/>
              <a:t>Social media</a:t>
            </a:r>
            <a:endParaRPr lang="en-GB" sz="3200" dirty="0"/>
          </a:p>
        </p:txBody>
      </p:sp>
      <p:sp>
        <p:nvSpPr>
          <p:cNvPr id="3" name="TextBox 2"/>
          <p:cNvSpPr txBox="1"/>
          <p:nvPr/>
        </p:nvSpPr>
        <p:spPr>
          <a:xfrm>
            <a:off x="251520" y="992287"/>
            <a:ext cx="7567584" cy="46166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sz="2400" dirty="0" smtClean="0"/>
              <a:t>Chat rooms, social network sites, group chats, group games</a:t>
            </a:r>
            <a:endParaRPr lang="en-GB" sz="2400" dirty="0"/>
          </a:p>
        </p:txBody>
      </p:sp>
      <p:sp>
        <p:nvSpPr>
          <p:cNvPr id="4" name="Oval 3"/>
          <p:cNvSpPr/>
          <p:nvPr/>
        </p:nvSpPr>
        <p:spPr>
          <a:xfrm>
            <a:off x="2339752" y="2132856"/>
            <a:ext cx="4608512"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t>Quiz time!</a:t>
            </a:r>
            <a:endParaRPr lang="en-GB" sz="5400" dirty="0"/>
          </a:p>
        </p:txBody>
      </p:sp>
      <p:sp>
        <p:nvSpPr>
          <p:cNvPr id="5" name="Rectangle 4"/>
          <p:cNvSpPr/>
          <p:nvPr/>
        </p:nvSpPr>
        <p:spPr>
          <a:xfrm>
            <a:off x="3021294" y="6237312"/>
            <a:ext cx="3056221"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GB" dirty="0" smtClean="0"/>
              <a:t>http://www.net-aware.org.uk/</a:t>
            </a:r>
            <a:endParaRPr lang="en-GB" dirty="0"/>
          </a:p>
        </p:txBody>
      </p:sp>
    </p:spTree>
    <p:extLst>
      <p:ext uri="{BB962C8B-B14F-4D97-AF65-F5344CB8AC3E}">
        <p14:creationId xmlns:p14="http://schemas.microsoft.com/office/powerpoint/2010/main" val="387422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7529"/>
            <a:ext cx="2282997" cy="58477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sz="3200" dirty="0" smtClean="0"/>
              <a:t>Social media</a:t>
            </a:r>
            <a:endParaRPr lang="en-GB" sz="3200" dirty="0"/>
          </a:p>
        </p:txBody>
      </p:sp>
      <p:sp>
        <p:nvSpPr>
          <p:cNvPr id="3" name="TextBox 2"/>
          <p:cNvSpPr txBox="1"/>
          <p:nvPr/>
        </p:nvSpPr>
        <p:spPr>
          <a:xfrm>
            <a:off x="251520" y="992287"/>
            <a:ext cx="7567584" cy="46166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sz="2400" dirty="0" smtClean="0"/>
              <a:t>Chat rooms, social network sites, group chats, group games</a:t>
            </a:r>
            <a:endParaRPr lang="en-GB" sz="2400" dirty="0"/>
          </a:p>
        </p:txBody>
      </p:sp>
      <p:sp>
        <p:nvSpPr>
          <p:cNvPr id="5" name="Rectangle 4"/>
          <p:cNvSpPr/>
          <p:nvPr/>
        </p:nvSpPr>
        <p:spPr>
          <a:xfrm>
            <a:off x="3021294" y="6237312"/>
            <a:ext cx="3056221"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GB" dirty="0" smtClean="0"/>
              <a:t>http://www.net-aware.org.uk/</a:t>
            </a:r>
            <a:endParaRPr lang="en-GB" dirty="0"/>
          </a:p>
        </p:txBody>
      </p:sp>
      <p:sp>
        <p:nvSpPr>
          <p:cNvPr id="6" name="Rectangle 5"/>
          <p:cNvSpPr/>
          <p:nvPr/>
        </p:nvSpPr>
        <p:spPr>
          <a:xfrm>
            <a:off x="248517" y="4158336"/>
            <a:ext cx="4572000" cy="1477328"/>
          </a:xfrm>
          <a:prstGeom prst="rect">
            <a:avLst/>
          </a:prstGeom>
        </p:spPr>
        <p:txBody>
          <a:bodyPr>
            <a:spAutoFit/>
          </a:bodyPr>
          <a:lstStyle/>
          <a:p>
            <a:pPr>
              <a:buFont typeface="Arial" panose="020B0604020202020204" pitchFamily="34" charset="0"/>
              <a:buChar char="•"/>
            </a:pPr>
            <a:r>
              <a:rPr lang="en-GB" dirty="0" err="1">
                <a:solidFill>
                  <a:srgbClr val="525455"/>
                </a:solidFill>
                <a:latin typeface="Arial" panose="020B0604020202020204" pitchFamily="34" charset="0"/>
              </a:rPr>
              <a:t>Sickipedia</a:t>
            </a:r>
            <a:r>
              <a:rPr lang="en-GB" dirty="0">
                <a:solidFill>
                  <a:srgbClr val="525455"/>
                </a:solidFill>
                <a:latin typeface="Arial" panose="020B0604020202020204" pitchFamily="34" charset="0"/>
              </a:rPr>
              <a:t> (100% of children surveyed)</a:t>
            </a:r>
          </a:p>
          <a:p>
            <a:pPr>
              <a:buFont typeface="Arial" panose="020B0604020202020204" pitchFamily="34" charset="0"/>
              <a:buChar char="•"/>
            </a:pPr>
            <a:r>
              <a:rPr lang="en-GB" dirty="0" err="1">
                <a:solidFill>
                  <a:srgbClr val="525455"/>
                </a:solidFill>
                <a:latin typeface="Arial" panose="020B0604020202020204" pitchFamily="34" charset="0"/>
              </a:rPr>
              <a:t>Chatroulette</a:t>
            </a:r>
            <a:r>
              <a:rPr lang="en-GB" dirty="0">
                <a:solidFill>
                  <a:srgbClr val="525455"/>
                </a:solidFill>
                <a:latin typeface="Arial" panose="020B0604020202020204" pitchFamily="34" charset="0"/>
              </a:rPr>
              <a:t> (92%)</a:t>
            </a:r>
          </a:p>
          <a:p>
            <a:pPr>
              <a:buFont typeface="Arial" panose="020B0604020202020204" pitchFamily="34" charset="0"/>
              <a:buChar char="•"/>
            </a:pPr>
            <a:r>
              <a:rPr lang="en-GB" dirty="0" err="1">
                <a:solidFill>
                  <a:srgbClr val="525455"/>
                </a:solidFill>
                <a:latin typeface="Arial" panose="020B0604020202020204" pitchFamily="34" charset="0"/>
              </a:rPr>
              <a:t>Omegle</a:t>
            </a:r>
            <a:r>
              <a:rPr lang="en-GB" dirty="0">
                <a:solidFill>
                  <a:srgbClr val="525455"/>
                </a:solidFill>
                <a:latin typeface="Arial" panose="020B0604020202020204" pitchFamily="34" charset="0"/>
              </a:rPr>
              <a:t> (89%)</a:t>
            </a:r>
          </a:p>
          <a:p>
            <a:pPr>
              <a:buFont typeface="Arial" panose="020B0604020202020204" pitchFamily="34" charset="0"/>
              <a:buChar char="•"/>
            </a:pPr>
            <a:r>
              <a:rPr lang="en-GB" dirty="0">
                <a:solidFill>
                  <a:srgbClr val="525455"/>
                </a:solidFill>
                <a:latin typeface="Arial" panose="020B0604020202020204" pitchFamily="34" charset="0"/>
              </a:rPr>
              <a:t>Ask.fm (88%)</a:t>
            </a:r>
          </a:p>
          <a:p>
            <a:pPr>
              <a:buFont typeface="Arial" panose="020B0604020202020204" pitchFamily="34" charset="0"/>
              <a:buChar char="•"/>
            </a:pPr>
            <a:r>
              <a:rPr lang="en-GB" dirty="0" err="1">
                <a:solidFill>
                  <a:srgbClr val="525455"/>
                </a:solidFill>
                <a:latin typeface="Arial" panose="020B0604020202020204" pitchFamily="34" charset="0"/>
              </a:rPr>
              <a:t>Yik</a:t>
            </a:r>
            <a:r>
              <a:rPr lang="en-GB" dirty="0">
                <a:solidFill>
                  <a:srgbClr val="525455"/>
                </a:solidFill>
                <a:latin typeface="Arial" panose="020B0604020202020204" pitchFamily="34" charset="0"/>
              </a:rPr>
              <a:t> Yak (74%).</a:t>
            </a:r>
            <a:endParaRPr lang="en-GB" b="0" i="0" dirty="0">
              <a:solidFill>
                <a:srgbClr val="525455"/>
              </a:solidFill>
              <a:effectLst/>
              <a:latin typeface="Arial" panose="020B0604020202020204" pitchFamily="34" charset="0"/>
            </a:endParaRPr>
          </a:p>
        </p:txBody>
      </p:sp>
      <p:sp>
        <p:nvSpPr>
          <p:cNvPr id="7" name="Rectangle 6"/>
          <p:cNvSpPr/>
          <p:nvPr/>
        </p:nvSpPr>
        <p:spPr>
          <a:xfrm>
            <a:off x="248517" y="3292009"/>
            <a:ext cx="4251475" cy="646331"/>
          </a:xfrm>
          <a:prstGeom prst="rect">
            <a:avLst/>
          </a:prstGeom>
        </p:spPr>
        <p:txBody>
          <a:bodyPr wrap="square">
            <a:spAutoFit/>
          </a:bodyPr>
          <a:lstStyle/>
          <a:p>
            <a:r>
              <a:rPr lang="en-GB" dirty="0">
                <a:solidFill>
                  <a:srgbClr val="000000"/>
                </a:solidFill>
                <a:latin typeface="Arial" panose="020B0604020202020204" pitchFamily="34" charset="0"/>
              </a:rPr>
              <a:t>Top five 5 sites where young people reported seeing inappropriate content:</a:t>
            </a:r>
            <a:endParaRPr lang="en-GB" dirty="0"/>
          </a:p>
        </p:txBody>
      </p:sp>
      <p:sp>
        <p:nvSpPr>
          <p:cNvPr id="8" name="Rectangle 7"/>
          <p:cNvSpPr/>
          <p:nvPr/>
        </p:nvSpPr>
        <p:spPr>
          <a:xfrm>
            <a:off x="248517" y="1772816"/>
            <a:ext cx="8136904"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buFont typeface="Arial" panose="020B0604020202020204" pitchFamily="34" charset="0"/>
              <a:buChar char="•"/>
            </a:pPr>
            <a:r>
              <a:rPr lang="en-GB" dirty="0">
                <a:solidFill>
                  <a:srgbClr val="525455"/>
                </a:solidFill>
                <a:latin typeface="Arial" panose="020B0604020202020204" pitchFamily="34" charset="0"/>
              </a:rPr>
              <a:t>50% have seen sexual, violent and other adult material on social media sites, apps and games</a:t>
            </a:r>
          </a:p>
          <a:p>
            <a:pPr>
              <a:buFont typeface="Arial" panose="020B0604020202020204" pitchFamily="34" charset="0"/>
              <a:buChar char="•"/>
            </a:pPr>
            <a:r>
              <a:rPr lang="en-GB" dirty="0">
                <a:solidFill>
                  <a:srgbClr val="525455"/>
                </a:solidFill>
                <a:latin typeface="Arial" panose="020B0604020202020204" pitchFamily="34" charset="0"/>
              </a:rPr>
              <a:t>78% of children reported that they had joined social media sites before reaching the specified minimum age</a:t>
            </a:r>
            <a:endParaRPr lang="en-GB" b="0" i="0" dirty="0">
              <a:solidFill>
                <a:srgbClr val="525455"/>
              </a:solidFill>
              <a:effectLst/>
              <a:latin typeface="Arial" panose="020B0604020202020204" pitchFamily="34" charset="0"/>
            </a:endParaRPr>
          </a:p>
        </p:txBody>
      </p:sp>
      <p:sp>
        <p:nvSpPr>
          <p:cNvPr id="9" name="Rectangle 8"/>
          <p:cNvSpPr/>
          <p:nvPr/>
        </p:nvSpPr>
        <p:spPr>
          <a:xfrm>
            <a:off x="5293932" y="3979455"/>
            <a:ext cx="3118940"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a:solidFill>
                  <a:srgbClr val="525455"/>
                </a:solidFill>
                <a:latin typeface="Arial" panose="020B0604020202020204" pitchFamily="34" charset="0"/>
              </a:rPr>
              <a:t>While young people rated </a:t>
            </a:r>
            <a:r>
              <a:rPr lang="en-GB" dirty="0" err="1">
                <a:solidFill>
                  <a:srgbClr val="525455"/>
                </a:solidFill>
                <a:latin typeface="Arial" panose="020B0604020202020204" pitchFamily="34" charset="0"/>
              </a:rPr>
              <a:t>Chatroulette</a:t>
            </a:r>
            <a:r>
              <a:rPr lang="en-GB" dirty="0">
                <a:solidFill>
                  <a:srgbClr val="525455"/>
                </a:solidFill>
                <a:latin typeface="Arial" panose="020B0604020202020204" pitchFamily="34" charset="0"/>
              </a:rPr>
              <a:t>, </a:t>
            </a:r>
            <a:r>
              <a:rPr lang="en-GB" dirty="0" err="1">
                <a:solidFill>
                  <a:srgbClr val="525455"/>
                </a:solidFill>
                <a:latin typeface="Arial" panose="020B0604020202020204" pitchFamily="34" charset="0"/>
              </a:rPr>
              <a:t>Omegle</a:t>
            </a:r>
            <a:r>
              <a:rPr lang="en-GB" dirty="0">
                <a:solidFill>
                  <a:srgbClr val="525455"/>
                </a:solidFill>
                <a:latin typeface="Arial" panose="020B0604020202020204" pitchFamily="34" charset="0"/>
              </a:rPr>
              <a:t> and Tumblr as high risk for sexual content, parents rated them as low risk</a:t>
            </a:r>
            <a:endParaRPr lang="en-GB" dirty="0"/>
          </a:p>
        </p:txBody>
      </p:sp>
    </p:spTree>
    <p:extLst>
      <p:ext uri="{BB962C8B-B14F-4D97-AF65-F5344CB8AC3E}">
        <p14:creationId xmlns:p14="http://schemas.microsoft.com/office/powerpoint/2010/main" val="92458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New </a:t>
            </a:r>
            <a:r>
              <a:rPr lang="en-GB" dirty="0" smtClean="0"/>
              <a:t>apps/websites </a:t>
            </a:r>
            <a:r>
              <a:rPr lang="en-GB" dirty="0" smtClean="0"/>
              <a:t>to be aware of…..</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Blue Whale - originated </a:t>
            </a:r>
            <a:r>
              <a:rPr lang="en-GB" dirty="0"/>
              <a:t>in Russia.  It encourages self harm for 50 days then committing suicide on the last day.  Young people carve a whale on their forearm.  In Hampshire, there have been 2 completed suicides and 2 very near misses</a:t>
            </a:r>
            <a:r>
              <a:rPr lang="en-GB" dirty="0" smtClean="0"/>
              <a:t>.</a:t>
            </a:r>
          </a:p>
          <a:p>
            <a:endParaRPr lang="en-GB" dirty="0"/>
          </a:p>
          <a:p>
            <a:r>
              <a:rPr lang="en-GB" dirty="0" smtClean="0"/>
              <a:t>Yellow – a new dating app for under 18’s</a:t>
            </a:r>
            <a:r>
              <a:rPr lang="en-GB" dirty="0" smtClean="0"/>
              <a:t>.</a:t>
            </a:r>
          </a:p>
          <a:p>
            <a:endParaRPr lang="en-GB" dirty="0"/>
          </a:p>
          <a:p>
            <a:r>
              <a:rPr lang="en-GB" dirty="0" smtClean="0"/>
              <a:t>Sayat.me - </a:t>
            </a:r>
            <a:r>
              <a:rPr lang="en-GB" dirty="0"/>
              <a:t>is very similar to ask.fm and is having some unpleasant outcomes</a:t>
            </a:r>
            <a:r>
              <a:rPr lang="en-GB" dirty="0" smtClean="0"/>
              <a:t>.  People can sign up with </a:t>
            </a:r>
            <a:r>
              <a:rPr lang="en-GB" dirty="0" err="1" smtClean="0"/>
              <a:t>facebook</a:t>
            </a:r>
            <a:r>
              <a:rPr lang="en-GB" dirty="0" smtClean="0"/>
              <a:t>, twitter or skype.</a:t>
            </a:r>
            <a:endParaRPr lang="en-GB" dirty="0"/>
          </a:p>
        </p:txBody>
      </p:sp>
    </p:spTree>
    <p:extLst>
      <p:ext uri="{BB962C8B-B14F-4D97-AF65-F5344CB8AC3E}">
        <p14:creationId xmlns:p14="http://schemas.microsoft.com/office/powerpoint/2010/main" val="38821914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TotalTime>
  <Words>1863</Words>
  <Application>Microsoft Office PowerPoint</Application>
  <PresentationFormat>On-screen Show (4:3)</PresentationFormat>
  <Paragraphs>294</Paragraphs>
  <Slides>23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Questions to discuss……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apps/websites to be aware of…..</vt:lpstr>
      <vt:lpstr>PowerPoint Presentation</vt:lpstr>
      <vt:lpstr>PowerPoint Presentation</vt:lpstr>
      <vt:lpstr>What the law says on sexting</vt:lpstr>
      <vt:lpstr>ZIPIT APP - https://www.childline.org.uk/info-advice/bullying-abuse-safety/online-mobile-safety/sexting/zipit-app/  </vt:lpstr>
      <vt:lpstr>PowerPoint Presentation</vt:lpstr>
      <vt:lpstr>PowerPoint Presentation</vt:lpstr>
      <vt:lpstr>PowerPoint Presentation</vt:lpstr>
      <vt:lpstr>Conversation starters…….</vt:lpstr>
      <vt:lpstr>Family agreements…….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JB-Laptop</dc:creator>
  <cp:lastModifiedBy>Kay Gray</cp:lastModifiedBy>
  <cp:revision>52</cp:revision>
  <dcterms:created xsi:type="dcterms:W3CDTF">2015-04-12T16:41:04Z</dcterms:created>
  <dcterms:modified xsi:type="dcterms:W3CDTF">2017-04-25T20:24:14Z</dcterms:modified>
</cp:coreProperties>
</file>