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418" r:id="rId3"/>
    <p:sldId id="458" r:id="rId4"/>
    <p:sldId id="453" r:id="rId5"/>
    <p:sldId id="456" r:id="rId6"/>
    <p:sldId id="454" r:id="rId7"/>
    <p:sldId id="452" r:id="rId8"/>
    <p:sldId id="419" r:id="rId9"/>
    <p:sldId id="421" r:id="rId10"/>
    <p:sldId id="422" r:id="rId11"/>
    <p:sldId id="423" r:id="rId12"/>
    <p:sldId id="424" r:id="rId13"/>
    <p:sldId id="425" r:id="rId14"/>
    <p:sldId id="426" r:id="rId15"/>
    <p:sldId id="427" r:id="rId16"/>
    <p:sldId id="428" r:id="rId17"/>
    <p:sldId id="429" r:id="rId18"/>
    <p:sldId id="430" r:id="rId19"/>
    <p:sldId id="380" r:id="rId20"/>
    <p:sldId id="431" r:id="rId21"/>
    <p:sldId id="462" r:id="rId22"/>
    <p:sldId id="444" r:id="rId23"/>
    <p:sldId id="445" r:id="rId24"/>
    <p:sldId id="447" r:id="rId25"/>
    <p:sldId id="446" r:id="rId26"/>
    <p:sldId id="448" r:id="rId27"/>
    <p:sldId id="457" r:id="rId28"/>
    <p:sldId id="459" r:id="rId29"/>
    <p:sldId id="463" r:id="rId30"/>
    <p:sldId id="449" r:id="rId31"/>
    <p:sldId id="450" r:id="rId32"/>
    <p:sldId id="460" r:id="rId33"/>
    <p:sldId id="451" r:id="rId34"/>
    <p:sldId id="46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419"/>
    <p:restoredTop sz="94674"/>
  </p:normalViewPr>
  <p:slideViewPr>
    <p:cSldViewPr snapToGrid="0" snapToObjects="1">
      <p:cViewPr varScale="1">
        <p:scale>
          <a:sx n="146" d="100"/>
          <a:sy n="146" d="100"/>
        </p:scale>
        <p:origin x="46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A396A-C899-B849-BD69-653F71DFD98C}" type="datetimeFigureOut">
              <a:rPr lang="en-US" smtClean="0"/>
              <a:t>9/12/18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54B13-0C83-6145-82FA-B45B27BC8441}" type="slidenum">
              <a:rPr lang="en-US" smtClean="0"/>
              <a:t>‹#›</a:t>
            </a:fld>
            <a:endParaRPr lang="en-US"/>
          </a:p>
        </p:txBody>
      </p:sp>
    </p:spTree>
    <p:extLst>
      <p:ext uri="{BB962C8B-B14F-4D97-AF65-F5344CB8AC3E}">
        <p14:creationId xmlns:p14="http://schemas.microsoft.com/office/powerpoint/2010/main" val="4221434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CB5F-DF04-2747-84FA-698E8E709B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03D623-C7B2-CB45-9D1A-254BC4D962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A641CA-1877-2343-8063-50712FC95EA7}"/>
              </a:ext>
            </a:extLst>
          </p:cNvPr>
          <p:cNvSpPr>
            <a:spLocks noGrp="1"/>
          </p:cNvSpPr>
          <p:nvPr>
            <p:ph type="dt" sz="half" idx="10"/>
          </p:nvPr>
        </p:nvSpPr>
        <p:spPr/>
        <p:txBody>
          <a:bodyPr/>
          <a:lstStyle/>
          <a:p>
            <a:fld id="{8711D581-D37B-C94E-B381-710E2E733875}" type="datetimeFigureOut">
              <a:rPr lang="en-US" smtClean="0"/>
              <a:t>9/12/18</a:t>
            </a:fld>
            <a:endParaRPr lang="en-US"/>
          </a:p>
        </p:txBody>
      </p:sp>
      <p:sp>
        <p:nvSpPr>
          <p:cNvPr id="5" name="Footer Placeholder 4">
            <a:extLst>
              <a:ext uri="{FF2B5EF4-FFF2-40B4-BE49-F238E27FC236}">
                <a16:creationId xmlns:a16="http://schemas.microsoft.com/office/drawing/2014/main" id="{0240D747-2193-954A-9E30-B86FF3E4A3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CD929-777B-954E-AE8F-7C33D2FF11D2}"/>
              </a:ext>
            </a:extLst>
          </p:cNvPr>
          <p:cNvSpPr>
            <a:spLocks noGrp="1"/>
          </p:cNvSpPr>
          <p:nvPr>
            <p:ph type="sldNum" sz="quarter" idx="12"/>
          </p:nvPr>
        </p:nvSpPr>
        <p:spPr/>
        <p:txBody>
          <a:bodyPr/>
          <a:lstStyle/>
          <a:p>
            <a:fld id="{B1BC345F-E41F-424D-AC2F-15DEC15246D4}" type="slidenum">
              <a:rPr lang="en-US" smtClean="0"/>
              <a:t>‹#›</a:t>
            </a:fld>
            <a:endParaRPr lang="en-US"/>
          </a:p>
        </p:txBody>
      </p:sp>
    </p:spTree>
    <p:extLst>
      <p:ext uri="{BB962C8B-B14F-4D97-AF65-F5344CB8AC3E}">
        <p14:creationId xmlns:p14="http://schemas.microsoft.com/office/powerpoint/2010/main" val="1627311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13232-40AF-AF45-815D-3401B39E79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9F7DC3-4D1F-E049-9E9D-A9AEC67F443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B3AA9-BD28-C64E-9D92-77F8248BCBAE}"/>
              </a:ext>
            </a:extLst>
          </p:cNvPr>
          <p:cNvSpPr>
            <a:spLocks noGrp="1"/>
          </p:cNvSpPr>
          <p:nvPr>
            <p:ph type="dt" sz="half" idx="10"/>
          </p:nvPr>
        </p:nvSpPr>
        <p:spPr/>
        <p:txBody>
          <a:bodyPr/>
          <a:lstStyle/>
          <a:p>
            <a:fld id="{8711D581-D37B-C94E-B381-710E2E733875}" type="datetimeFigureOut">
              <a:rPr lang="en-US" smtClean="0"/>
              <a:t>9/12/18</a:t>
            </a:fld>
            <a:endParaRPr lang="en-US"/>
          </a:p>
        </p:txBody>
      </p:sp>
      <p:sp>
        <p:nvSpPr>
          <p:cNvPr id="5" name="Footer Placeholder 4">
            <a:extLst>
              <a:ext uri="{FF2B5EF4-FFF2-40B4-BE49-F238E27FC236}">
                <a16:creationId xmlns:a16="http://schemas.microsoft.com/office/drawing/2014/main" id="{AFE4E431-EDD3-CB40-9B31-D79470C4D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F69F6-E1C4-D144-AC73-72C2BBDBD17F}"/>
              </a:ext>
            </a:extLst>
          </p:cNvPr>
          <p:cNvSpPr>
            <a:spLocks noGrp="1"/>
          </p:cNvSpPr>
          <p:nvPr>
            <p:ph type="sldNum" sz="quarter" idx="12"/>
          </p:nvPr>
        </p:nvSpPr>
        <p:spPr/>
        <p:txBody>
          <a:bodyPr/>
          <a:lstStyle/>
          <a:p>
            <a:fld id="{B1BC345F-E41F-424D-AC2F-15DEC15246D4}" type="slidenum">
              <a:rPr lang="en-US" smtClean="0"/>
              <a:t>‹#›</a:t>
            </a:fld>
            <a:endParaRPr lang="en-US"/>
          </a:p>
        </p:txBody>
      </p:sp>
    </p:spTree>
    <p:extLst>
      <p:ext uri="{BB962C8B-B14F-4D97-AF65-F5344CB8AC3E}">
        <p14:creationId xmlns:p14="http://schemas.microsoft.com/office/powerpoint/2010/main" val="190080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07DC6A-B41C-8049-8677-2FBBA10CE7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59DB29-401A-E842-92DD-2F34870E647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4AF31-46C6-A847-A8F2-10C40E473FAB}"/>
              </a:ext>
            </a:extLst>
          </p:cNvPr>
          <p:cNvSpPr>
            <a:spLocks noGrp="1"/>
          </p:cNvSpPr>
          <p:nvPr>
            <p:ph type="dt" sz="half" idx="10"/>
          </p:nvPr>
        </p:nvSpPr>
        <p:spPr/>
        <p:txBody>
          <a:bodyPr/>
          <a:lstStyle/>
          <a:p>
            <a:fld id="{8711D581-D37B-C94E-B381-710E2E733875}" type="datetimeFigureOut">
              <a:rPr lang="en-US" smtClean="0"/>
              <a:t>9/12/18</a:t>
            </a:fld>
            <a:endParaRPr lang="en-US"/>
          </a:p>
        </p:txBody>
      </p:sp>
      <p:sp>
        <p:nvSpPr>
          <p:cNvPr id="5" name="Footer Placeholder 4">
            <a:extLst>
              <a:ext uri="{FF2B5EF4-FFF2-40B4-BE49-F238E27FC236}">
                <a16:creationId xmlns:a16="http://schemas.microsoft.com/office/drawing/2014/main" id="{B15A431B-3CBA-FB4D-A7C7-8E2B54DC7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67C4E-1FA7-B846-AD62-1967F1170C1E}"/>
              </a:ext>
            </a:extLst>
          </p:cNvPr>
          <p:cNvSpPr>
            <a:spLocks noGrp="1"/>
          </p:cNvSpPr>
          <p:nvPr>
            <p:ph type="sldNum" sz="quarter" idx="12"/>
          </p:nvPr>
        </p:nvSpPr>
        <p:spPr/>
        <p:txBody>
          <a:bodyPr/>
          <a:lstStyle/>
          <a:p>
            <a:fld id="{B1BC345F-E41F-424D-AC2F-15DEC15246D4}" type="slidenum">
              <a:rPr lang="en-US" smtClean="0"/>
              <a:t>‹#›</a:t>
            </a:fld>
            <a:endParaRPr lang="en-US"/>
          </a:p>
        </p:txBody>
      </p:sp>
    </p:spTree>
    <p:extLst>
      <p:ext uri="{BB962C8B-B14F-4D97-AF65-F5344CB8AC3E}">
        <p14:creationId xmlns:p14="http://schemas.microsoft.com/office/powerpoint/2010/main" val="855448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09600" y="274637"/>
            <a:ext cx="10972800" cy="1143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48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4800" b="1">
                <a:solidFill>
                  <a:schemeClr val="dk1"/>
                </a:solidFill>
              </a:defRPr>
            </a:lvl2pPr>
            <a:lvl3pPr lvl="2" indent="0" rtl="0">
              <a:spcBef>
                <a:spcPts val="0"/>
              </a:spcBef>
              <a:buClr>
                <a:schemeClr val="dk1"/>
              </a:buClr>
              <a:buFont typeface="Arial"/>
              <a:buNone/>
              <a:defRPr sz="4800" b="1">
                <a:solidFill>
                  <a:schemeClr val="dk1"/>
                </a:solidFill>
              </a:defRPr>
            </a:lvl3pPr>
            <a:lvl4pPr lvl="3" indent="0" rtl="0">
              <a:spcBef>
                <a:spcPts val="0"/>
              </a:spcBef>
              <a:buClr>
                <a:schemeClr val="dk1"/>
              </a:buClr>
              <a:buFont typeface="Arial"/>
              <a:buNone/>
              <a:defRPr sz="4800" b="1">
                <a:solidFill>
                  <a:schemeClr val="dk1"/>
                </a:solidFill>
              </a:defRPr>
            </a:lvl4pPr>
            <a:lvl5pPr lvl="4" indent="0" rtl="0">
              <a:spcBef>
                <a:spcPts val="0"/>
              </a:spcBef>
              <a:buClr>
                <a:schemeClr val="dk1"/>
              </a:buClr>
              <a:buFont typeface="Arial"/>
              <a:buNone/>
              <a:defRPr sz="4800" b="1">
                <a:solidFill>
                  <a:schemeClr val="dk1"/>
                </a:solidFill>
              </a:defRPr>
            </a:lvl5pPr>
            <a:lvl6pPr lvl="5" indent="0" rtl="0">
              <a:spcBef>
                <a:spcPts val="0"/>
              </a:spcBef>
              <a:buClr>
                <a:schemeClr val="dk1"/>
              </a:buClr>
              <a:buFont typeface="Arial"/>
              <a:buNone/>
              <a:defRPr sz="4800" b="1">
                <a:solidFill>
                  <a:schemeClr val="dk1"/>
                </a:solidFill>
              </a:defRPr>
            </a:lvl6pPr>
            <a:lvl7pPr lvl="6" indent="0" rtl="0">
              <a:spcBef>
                <a:spcPts val="0"/>
              </a:spcBef>
              <a:buClr>
                <a:schemeClr val="dk1"/>
              </a:buClr>
              <a:buFont typeface="Arial"/>
              <a:buNone/>
              <a:defRPr sz="4800" b="1">
                <a:solidFill>
                  <a:schemeClr val="dk1"/>
                </a:solidFill>
              </a:defRPr>
            </a:lvl7pPr>
            <a:lvl8pPr lvl="7" indent="0" rtl="0">
              <a:spcBef>
                <a:spcPts val="0"/>
              </a:spcBef>
              <a:buClr>
                <a:schemeClr val="dk1"/>
              </a:buClr>
              <a:buFont typeface="Arial"/>
              <a:buNone/>
              <a:defRPr sz="4800" b="1">
                <a:solidFill>
                  <a:schemeClr val="dk1"/>
                </a:solidFill>
              </a:defRPr>
            </a:lvl8pPr>
            <a:lvl9pPr lvl="8" indent="0" rtl="0">
              <a:spcBef>
                <a:spcPts val="0"/>
              </a:spcBef>
              <a:buClr>
                <a:schemeClr val="dk1"/>
              </a:buClr>
              <a:buFont typeface="Arial"/>
              <a:buNone/>
              <a:defRPr sz="4800" b="1">
                <a:solidFill>
                  <a:schemeClr val="dk1"/>
                </a:solidFill>
              </a:defRPr>
            </a:lvl9pPr>
          </a:lstStyle>
          <a:p>
            <a:endParaRPr/>
          </a:p>
        </p:txBody>
      </p:sp>
      <p:sp>
        <p:nvSpPr>
          <p:cNvPr id="74" name="Shape 74"/>
          <p:cNvSpPr txBox="1">
            <a:spLocks noGrp="1"/>
          </p:cNvSpPr>
          <p:nvPr>
            <p:ph type="body" idx="1"/>
          </p:nvPr>
        </p:nvSpPr>
        <p:spPr>
          <a:xfrm>
            <a:off x="609600" y="1600200"/>
            <a:ext cx="10972800" cy="4967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4000" b="0" i="0" u="none" strike="noStrike" cap="none">
                <a:solidFill>
                  <a:schemeClr val="dk1"/>
                </a:solidFill>
                <a:latin typeface="Arial"/>
                <a:ea typeface="Arial"/>
                <a:cs typeface="Arial"/>
                <a:sym typeface="Arial"/>
              </a:defRPr>
            </a:lvl1pPr>
            <a:lvl2pPr marL="609585" marR="0" lvl="1" indent="0" algn="l" rtl="0">
              <a:lnSpc>
                <a:spcPct val="100000"/>
              </a:lnSpc>
              <a:spcBef>
                <a:spcPts val="0"/>
              </a:spcBef>
              <a:spcAft>
                <a:spcPts val="0"/>
              </a:spcAft>
              <a:buClr>
                <a:schemeClr val="dk1"/>
              </a:buClr>
              <a:buFont typeface="Arial"/>
              <a:buNone/>
              <a:defRPr sz="3200" b="0" i="0" u="none" strike="noStrike" cap="none">
                <a:solidFill>
                  <a:schemeClr val="dk1"/>
                </a:solidFill>
                <a:latin typeface="Arial"/>
                <a:ea typeface="Arial"/>
                <a:cs typeface="Arial"/>
                <a:sym typeface="Arial"/>
              </a:defRPr>
            </a:lvl2pPr>
            <a:lvl3pPr marL="1219170" marR="0" lvl="2" indent="0" algn="l" rtl="0">
              <a:lnSpc>
                <a:spcPct val="100000"/>
              </a:lnSpc>
              <a:spcBef>
                <a:spcPts val="0"/>
              </a:spcBef>
              <a:spcAft>
                <a:spcPts val="0"/>
              </a:spcAft>
              <a:buClr>
                <a:schemeClr val="dk1"/>
              </a:buClr>
              <a:buFont typeface="Arial"/>
              <a:buNone/>
              <a:defRPr sz="3200" b="0" i="0" u="none" strike="noStrike" cap="none">
                <a:solidFill>
                  <a:schemeClr val="dk1"/>
                </a:solidFill>
                <a:latin typeface="Arial"/>
                <a:ea typeface="Arial"/>
                <a:cs typeface="Arial"/>
                <a:sym typeface="Arial"/>
              </a:defRPr>
            </a:lvl3pPr>
            <a:lvl4pPr marL="1828754" marR="0" lvl="3"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4pPr>
            <a:lvl5pPr marL="2438339" marR="0" lvl="4"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5pPr>
            <a:lvl6pPr marL="3047924" marR="0" lvl="5"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6pPr>
            <a:lvl7pPr marL="3657509" marR="0" lvl="6"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7pPr>
            <a:lvl8pPr marL="4267093" marR="0" lvl="7"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8pPr>
            <a:lvl9pPr marL="4876678" marR="0" lvl="8"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sldNum" idx="12"/>
          </p:nvPr>
        </p:nvSpPr>
        <p:spPr>
          <a:xfrm>
            <a:off x="11409052" y="6333133"/>
            <a:ext cx="731600" cy="524800"/>
          </a:xfrm>
          <a:prstGeom prst="rect">
            <a:avLst/>
          </a:prstGeom>
          <a:noFill/>
          <a:ln>
            <a:noFill/>
          </a:ln>
        </p:spPr>
        <p:txBody>
          <a:bodyPr lIns="91425" tIns="91425" rIns="91425" bIns="91425" anchor="ctr" anchorCtr="0">
            <a:noAutofit/>
          </a:bodyPr>
          <a:lstStyle/>
          <a:p>
            <a:pPr algn="l">
              <a:buClr>
                <a:srgbClr val="000000"/>
              </a:buClr>
              <a:buSzPct val="25000"/>
            </a:pPr>
            <a:fld id="{00000000-1234-1234-1234-123412341234}" type="slidenum">
              <a:rPr lang="en" sz="1867" smtClean="0">
                <a:solidFill>
                  <a:srgbClr val="000000"/>
                </a:solidFill>
                <a:latin typeface="Arial"/>
                <a:ea typeface="Arial"/>
                <a:cs typeface="Arial"/>
                <a:sym typeface="Arial"/>
              </a:rPr>
              <a:pPr algn="l">
                <a:buClr>
                  <a:srgbClr val="000000"/>
                </a:buClr>
                <a:buSzPct val="25000"/>
              </a:pPr>
              <a:t>‹#›</a:t>
            </a:fld>
            <a:endParaRPr lang="en" sz="1867">
              <a:solidFill>
                <a:srgbClr val="000000"/>
              </a:solidFill>
              <a:latin typeface="Arial"/>
              <a:ea typeface="Arial"/>
              <a:cs typeface="Arial"/>
              <a:sym typeface="Arial"/>
            </a:endParaRPr>
          </a:p>
        </p:txBody>
      </p:sp>
    </p:spTree>
    <p:extLst>
      <p:ext uri="{BB962C8B-B14F-4D97-AF65-F5344CB8AC3E}">
        <p14:creationId xmlns:p14="http://schemas.microsoft.com/office/powerpoint/2010/main" val="3320873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D79A-640C-334F-BDD1-CD2473AC60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3A5644-E1CD-AD47-AA66-B576BF7C9BA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154CF-4FF4-0F44-95DE-7E65514AA3B4}"/>
              </a:ext>
            </a:extLst>
          </p:cNvPr>
          <p:cNvSpPr>
            <a:spLocks noGrp="1"/>
          </p:cNvSpPr>
          <p:nvPr>
            <p:ph type="dt" sz="half" idx="10"/>
          </p:nvPr>
        </p:nvSpPr>
        <p:spPr/>
        <p:txBody>
          <a:bodyPr/>
          <a:lstStyle/>
          <a:p>
            <a:fld id="{8711D581-D37B-C94E-B381-710E2E733875}" type="datetimeFigureOut">
              <a:rPr lang="en-US" smtClean="0"/>
              <a:t>9/12/18</a:t>
            </a:fld>
            <a:endParaRPr lang="en-US"/>
          </a:p>
        </p:txBody>
      </p:sp>
      <p:sp>
        <p:nvSpPr>
          <p:cNvPr id="5" name="Footer Placeholder 4">
            <a:extLst>
              <a:ext uri="{FF2B5EF4-FFF2-40B4-BE49-F238E27FC236}">
                <a16:creationId xmlns:a16="http://schemas.microsoft.com/office/drawing/2014/main" id="{AF7D8B7A-1D98-5C43-8272-A2BF43B51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DFC3DD-4D47-4341-A059-95467B5410FD}"/>
              </a:ext>
            </a:extLst>
          </p:cNvPr>
          <p:cNvSpPr>
            <a:spLocks noGrp="1"/>
          </p:cNvSpPr>
          <p:nvPr>
            <p:ph type="sldNum" sz="quarter" idx="12"/>
          </p:nvPr>
        </p:nvSpPr>
        <p:spPr/>
        <p:txBody>
          <a:bodyPr/>
          <a:lstStyle/>
          <a:p>
            <a:fld id="{B1BC345F-E41F-424D-AC2F-15DEC15246D4}" type="slidenum">
              <a:rPr lang="en-US" smtClean="0"/>
              <a:t>‹#›</a:t>
            </a:fld>
            <a:endParaRPr lang="en-US"/>
          </a:p>
        </p:txBody>
      </p:sp>
    </p:spTree>
    <p:extLst>
      <p:ext uri="{BB962C8B-B14F-4D97-AF65-F5344CB8AC3E}">
        <p14:creationId xmlns:p14="http://schemas.microsoft.com/office/powerpoint/2010/main" val="3193842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0A40-A02C-A949-9A6B-DFCB2A8546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07E689-34C8-954E-A3CF-74C6699AF6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FFA586-59F1-6447-89C2-F30D91D6421B}"/>
              </a:ext>
            </a:extLst>
          </p:cNvPr>
          <p:cNvSpPr>
            <a:spLocks noGrp="1"/>
          </p:cNvSpPr>
          <p:nvPr>
            <p:ph type="dt" sz="half" idx="10"/>
          </p:nvPr>
        </p:nvSpPr>
        <p:spPr/>
        <p:txBody>
          <a:bodyPr/>
          <a:lstStyle/>
          <a:p>
            <a:fld id="{8711D581-D37B-C94E-B381-710E2E733875}" type="datetimeFigureOut">
              <a:rPr lang="en-US" smtClean="0"/>
              <a:t>9/12/18</a:t>
            </a:fld>
            <a:endParaRPr lang="en-US"/>
          </a:p>
        </p:txBody>
      </p:sp>
      <p:sp>
        <p:nvSpPr>
          <p:cNvPr id="5" name="Footer Placeholder 4">
            <a:extLst>
              <a:ext uri="{FF2B5EF4-FFF2-40B4-BE49-F238E27FC236}">
                <a16:creationId xmlns:a16="http://schemas.microsoft.com/office/drawing/2014/main" id="{EA1A0D35-5313-8F4F-B0AE-E8F123E1F4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F2BB1-C150-934D-89F2-1FA402CD9A41}"/>
              </a:ext>
            </a:extLst>
          </p:cNvPr>
          <p:cNvSpPr>
            <a:spLocks noGrp="1"/>
          </p:cNvSpPr>
          <p:nvPr>
            <p:ph type="sldNum" sz="quarter" idx="12"/>
          </p:nvPr>
        </p:nvSpPr>
        <p:spPr/>
        <p:txBody>
          <a:bodyPr/>
          <a:lstStyle/>
          <a:p>
            <a:fld id="{B1BC345F-E41F-424D-AC2F-15DEC15246D4}" type="slidenum">
              <a:rPr lang="en-US" smtClean="0"/>
              <a:t>‹#›</a:t>
            </a:fld>
            <a:endParaRPr lang="en-US"/>
          </a:p>
        </p:txBody>
      </p:sp>
    </p:spTree>
    <p:extLst>
      <p:ext uri="{BB962C8B-B14F-4D97-AF65-F5344CB8AC3E}">
        <p14:creationId xmlns:p14="http://schemas.microsoft.com/office/powerpoint/2010/main" val="197875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6592-C067-4F43-B949-9AD4A2BF76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50F98-525C-D54A-AD5B-A35BC86E01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991E01-141E-3E4F-B2CB-A22ECE395CF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92A09F-9AE0-7D4F-A0C4-8B872F600CA4}"/>
              </a:ext>
            </a:extLst>
          </p:cNvPr>
          <p:cNvSpPr>
            <a:spLocks noGrp="1"/>
          </p:cNvSpPr>
          <p:nvPr>
            <p:ph type="dt" sz="half" idx="10"/>
          </p:nvPr>
        </p:nvSpPr>
        <p:spPr/>
        <p:txBody>
          <a:bodyPr/>
          <a:lstStyle/>
          <a:p>
            <a:fld id="{8711D581-D37B-C94E-B381-710E2E733875}" type="datetimeFigureOut">
              <a:rPr lang="en-US" smtClean="0"/>
              <a:t>9/12/18</a:t>
            </a:fld>
            <a:endParaRPr lang="en-US"/>
          </a:p>
        </p:txBody>
      </p:sp>
      <p:sp>
        <p:nvSpPr>
          <p:cNvPr id="6" name="Footer Placeholder 5">
            <a:extLst>
              <a:ext uri="{FF2B5EF4-FFF2-40B4-BE49-F238E27FC236}">
                <a16:creationId xmlns:a16="http://schemas.microsoft.com/office/drawing/2014/main" id="{9BBCBBC1-B655-AD4B-ABF3-82DB439A16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57D2A4-02C4-CE4B-84D2-07C4B3A07522}"/>
              </a:ext>
            </a:extLst>
          </p:cNvPr>
          <p:cNvSpPr>
            <a:spLocks noGrp="1"/>
          </p:cNvSpPr>
          <p:nvPr>
            <p:ph type="sldNum" sz="quarter" idx="12"/>
          </p:nvPr>
        </p:nvSpPr>
        <p:spPr/>
        <p:txBody>
          <a:bodyPr/>
          <a:lstStyle/>
          <a:p>
            <a:fld id="{B1BC345F-E41F-424D-AC2F-15DEC15246D4}" type="slidenum">
              <a:rPr lang="en-US" smtClean="0"/>
              <a:t>‹#›</a:t>
            </a:fld>
            <a:endParaRPr lang="en-US"/>
          </a:p>
        </p:txBody>
      </p:sp>
    </p:spTree>
    <p:extLst>
      <p:ext uri="{BB962C8B-B14F-4D97-AF65-F5344CB8AC3E}">
        <p14:creationId xmlns:p14="http://schemas.microsoft.com/office/powerpoint/2010/main" val="74828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8C5E-7A6F-AB4A-8520-3AC2160619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D8C601-5638-2D44-9348-E3E23DBB71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DE472A-9A59-C94F-B570-96D9A4F3D6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7CD13E-BFE2-0C4D-835A-8B8B00FF9E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1DDCC7A-C32D-914E-981F-043469CD092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087A62-5331-0240-9432-DD6E54DF46EA}"/>
              </a:ext>
            </a:extLst>
          </p:cNvPr>
          <p:cNvSpPr>
            <a:spLocks noGrp="1"/>
          </p:cNvSpPr>
          <p:nvPr>
            <p:ph type="dt" sz="half" idx="10"/>
          </p:nvPr>
        </p:nvSpPr>
        <p:spPr/>
        <p:txBody>
          <a:bodyPr/>
          <a:lstStyle/>
          <a:p>
            <a:fld id="{8711D581-D37B-C94E-B381-710E2E733875}" type="datetimeFigureOut">
              <a:rPr lang="en-US" smtClean="0"/>
              <a:t>9/12/18</a:t>
            </a:fld>
            <a:endParaRPr lang="en-US"/>
          </a:p>
        </p:txBody>
      </p:sp>
      <p:sp>
        <p:nvSpPr>
          <p:cNvPr id="8" name="Footer Placeholder 7">
            <a:extLst>
              <a:ext uri="{FF2B5EF4-FFF2-40B4-BE49-F238E27FC236}">
                <a16:creationId xmlns:a16="http://schemas.microsoft.com/office/drawing/2014/main" id="{49A74CD2-A580-0942-A697-90AA06CCC8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B0957B-9B41-8745-A957-1FB41FDADFF8}"/>
              </a:ext>
            </a:extLst>
          </p:cNvPr>
          <p:cNvSpPr>
            <a:spLocks noGrp="1"/>
          </p:cNvSpPr>
          <p:nvPr>
            <p:ph type="sldNum" sz="quarter" idx="12"/>
          </p:nvPr>
        </p:nvSpPr>
        <p:spPr/>
        <p:txBody>
          <a:bodyPr/>
          <a:lstStyle/>
          <a:p>
            <a:fld id="{B1BC345F-E41F-424D-AC2F-15DEC15246D4}" type="slidenum">
              <a:rPr lang="en-US" smtClean="0"/>
              <a:t>‹#›</a:t>
            </a:fld>
            <a:endParaRPr lang="en-US"/>
          </a:p>
        </p:txBody>
      </p:sp>
    </p:spTree>
    <p:extLst>
      <p:ext uri="{BB962C8B-B14F-4D97-AF65-F5344CB8AC3E}">
        <p14:creationId xmlns:p14="http://schemas.microsoft.com/office/powerpoint/2010/main" val="3995990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1E673-12F1-744A-9199-83589B8B9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F0D40D-631F-6043-B748-B8D8D1C1CAD2}"/>
              </a:ext>
            </a:extLst>
          </p:cNvPr>
          <p:cNvSpPr>
            <a:spLocks noGrp="1"/>
          </p:cNvSpPr>
          <p:nvPr>
            <p:ph type="dt" sz="half" idx="10"/>
          </p:nvPr>
        </p:nvSpPr>
        <p:spPr/>
        <p:txBody>
          <a:bodyPr/>
          <a:lstStyle/>
          <a:p>
            <a:fld id="{8711D581-D37B-C94E-B381-710E2E733875}" type="datetimeFigureOut">
              <a:rPr lang="en-US" smtClean="0"/>
              <a:t>9/12/18</a:t>
            </a:fld>
            <a:endParaRPr lang="en-US"/>
          </a:p>
        </p:txBody>
      </p:sp>
      <p:sp>
        <p:nvSpPr>
          <p:cNvPr id="4" name="Footer Placeholder 3">
            <a:extLst>
              <a:ext uri="{FF2B5EF4-FFF2-40B4-BE49-F238E27FC236}">
                <a16:creationId xmlns:a16="http://schemas.microsoft.com/office/drawing/2014/main" id="{A5448E72-B8E5-9544-8BE6-9E58AB83B9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12C81B-8471-D74B-A064-97044DF4E3B3}"/>
              </a:ext>
            </a:extLst>
          </p:cNvPr>
          <p:cNvSpPr>
            <a:spLocks noGrp="1"/>
          </p:cNvSpPr>
          <p:nvPr>
            <p:ph type="sldNum" sz="quarter" idx="12"/>
          </p:nvPr>
        </p:nvSpPr>
        <p:spPr/>
        <p:txBody>
          <a:bodyPr/>
          <a:lstStyle/>
          <a:p>
            <a:fld id="{B1BC345F-E41F-424D-AC2F-15DEC15246D4}" type="slidenum">
              <a:rPr lang="en-US" smtClean="0"/>
              <a:t>‹#›</a:t>
            </a:fld>
            <a:endParaRPr lang="en-US"/>
          </a:p>
        </p:txBody>
      </p:sp>
    </p:spTree>
    <p:extLst>
      <p:ext uri="{BB962C8B-B14F-4D97-AF65-F5344CB8AC3E}">
        <p14:creationId xmlns:p14="http://schemas.microsoft.com/office/powerpoint/2010/main" val="3314544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180346-BDE6-2640-AE0E-A02882B03732}"/>
              </a:ext>
            </a:extLst>
          </p:cNvPr>
          <p:cNvSpPr>
            <a:spLocks noGrp="1"/>
          </p:cNvSpPr>
          <p:nvPr>
            <p:ph type="dt" sz="half" idx="10"/>
          </p:nvPr>
        </p:nvSpPr>
        <p:spPr/>
        <p:txBody>
          <a:bodyPr/>
          <a:lstStyle/>
          <a:p>
            <a:fld id="{8711D581-D37B-C94E-B381-710E2E733875}" type="datetimeFigureOut">
              <a:rPr lang="en-US" smtClean="0"/>
              <a:t>9/12/18</a:t>
            </a:fld>
            <a:endParaRPr lang="en-US"/>
          </a:p>
        </p:txBody>
      </p:sp>
      <p:sp>
        <p:nvSpPr>
          <p:cNvPr id="3" name="Footer Placeholder 2">
            <a:extLst>
              <a:ext uri="{FF2B5EF4-FFF2-40B4-BE49-F238E27FC236}">
                <a16:creationId xmlns:a16="http://schemas.microsoft.com/office/drawing/2014/main" id="{7D552103-60A6-3643-B777-134E5C7DC6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160A8B-5A06-A04C-BC61-E95847DD0CEA}"/>
              </a:ext>
            </a:extLst>
          </p:cNvPr>
          <p:cNvSpPr>
            <a:spLocks noGrp="1"/>
          </p:cNvSpPr>
          <p:nvPr>
            <p:ph type="sldNum" sz="quarter" idx="12"/>
          </p:nvPr>
        </p:nvSpPr>
        <p:spPr/>
        <p:txBody>
          <a:bodyPr/>
          <a:lstStyle/>
          <a:p>
            <a:fld id="{B1BC345F-E41F-424D-AC2F-15DEC15246D4}" type="slidenum">
              <a:rPr lang="en-US" smtClean="0"/>
              <a:t>‹#›</a:t>
            </a:fld>
            <a:endParaRPr lang="en-US"/>
          </a:p>
        </p:txBody>
      </p:sp>
    </p:spTree>
    <p:extLst>
      <p:ext uri="{BB962C8B-B14F-4D97-AF65-F5344CB8AC3E}">
        <p14:creationId xmlns:p14="http://schemas.microsoft.com/office/powerpoint/2010/main" val="4026523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5ECB0-10D9-D54C-B9E2-4946E53614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815E9A-D200-8F4C-99EF-D15765D23B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82E936-1680-8E45-92E0-269D6EC6AA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2E2BF8-2862-9A40-859B-0E5FAF0E59E3}"/>
              </a:ext>
            </a:extLst>
          </p:cNvPr>
          <p:cNvSpPr>
            <a:spLocks noGrp="1"/>
          </p:cNvSpPr>
          <p:nvPr>
            <p:ph type="dt" sz="half" idx="10"/>
          </p:nvPr>
        </p:nvSpPr>
        <p:spPr/>
        <p:txBody>
          <a:bodyPr/>
          <a:lstStyle/>
          <a:p>
            <a:fld id="{8711D581-D37B-C94E-B381-710E2E733875}" type="datetimeFigureOut">
              <a:rPr lang="en-US" smtClean="0"/>
              <a:t>9/12/18</a:t>
            </a:fld>
            <a:endParaRPr lang="en-US"/>
          </a:p>
        </p:txBody>
      </p:sp>
      <p:sp>
        <p:nvSpPr>
          <p:cNvPr id="6" name="Footer Placeholder 5">
            <a:extLst>
              <a:ext uri="{FF2B5EF4-FFF2-40B4-BE49-F238E27FC236}">
                <a16:creationId xmlns:a16="http://schemas.microsoft.com/office/drawing/2014/main" id="{F9BFC591-84B1-6B43-BD5F-5C6194DC9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896F23-8D20-2A41-8115-20BE4F6E0854}"/>
              </a:ext>
            </a:extLst>
          </p:cNvPr>
          <p:cNvSpPr>
            <a:spLocks noGrp="1"/>
          </p:cNvSpPr>
          <p:nvPr>
            <p:ph type="sldNum" sz="quarter" idx="12"/>
          </p:nvPr>
        </p:nvSpPr>
        <p:spPr/>
        <p:txBody>
          <a:bodyPr/>
          <a:lstStyle/>
          <a:p>
            <a:fld id="{B1BC345F-E41F-424D-AC2F-15DEC15246D4}" type="slidenum">
              <a:rPr lang="en-US" smtClean="0"/>
              <a:t>‹#›</a:t>
            </a:fld>
            <a:endParaRPr lang="en-US"/>
          </a:p>
        </p:txBody>
      </p:sp>
    </p:spTree>
    <p:extLst>
      <p:ext uri="{BB962C8B-B14F-4D97-AF65-F5344CB8AC3E}">
        <p14:creationId xmlns:p14="http://schemas.microsoft.com/office/powerpoint/2010/main" val="3218582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40D17-8FDD-7F4B-A3F9-073F51EB8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E2704C-610C-5F4D-B378-2029AC252D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1531BA-BA39-8A47-8406-9560811D56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D1B30C-4E45-D342-BBEA-CBFA46B9E74F}"/>
              </a:ext>
            </a:extLst>
          </p:cNvPr>
          <p:cNvSpPr>
            <a:spLocks noGrp="1"/>
          </p:cNvSpPr>
          <p:nvPr>
            <p:ph type="dt" sz="half" idx="10"/>
          </p:nvPr>
        </p:nvSpPr>
        <p:spPr/>
        <p:txBody>
          <a:bodyPr/>
          <a:lstStyle/>
          <a:p>
            <a:fld id="{8711D581-D37B-C94E-B381-710E2E733875}" type="datetimeFigureOut">
              <a:rPr lang="en-US" smtClean="0"/>
              <a:t>9/12/18</a:t>
            </a:fld>
            <a:endParaRPr lang="en-US"/>
          </a:p>
        </p:txBody>
      </p:sp>
      <p:sp>
        <p:nvSpPr>
          <p:cNvPr id="6" name="Footer Placeholder 5">
            <a:extLst>
              <a:ext uri="{FF2B5EF4-FFF2-40B4-BE49-F238E27FC236}">
                <a16:creationId xmlns:a16="http://schemas.microsoft.com/office/drawing/2014/main" id="{25B9AACA-667C-8A40-802A-32C304625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EB101F-8960-174A-AE77-637CD022C93B}"/>
              </a:ext>
            </a:extLst>
          </p:cNvPr>
          <p:cNvSpPr>
            <a:spLocks noGrp="1"/>
          </p:cNvSpPr>
          <p:nvPr>
            <p:ph type="sldNum" sz="quarter" idx="12"/>
          </p:nvPr>
        </p:nvSpPr>
        <p:spPr/>
        <p:txBody>
          <a:bodyPr/>
          <a:lstStyle/>
          <a:p>
            <a:fld id="{B1BC345F-E41F-424D-AC2F-15DEC15246D4}" type="slidenum">
              <a:rPr lang="en-US" smtClean="0"/>
              <a:t>‹#›</a:t>
            </a:fld>
            <a:endParaRPr lang="en-US"/>
          </a:p>
        </p:txBody>
      </p:sp>
    </p:spTree>
    <p:extLst>
      <p:ext uri="{BB962C8B-B14F-4D97-AF65-F5344CB8AC3E}">
        <p14:creationId xmlns:p14="http://schemas.microsoft.com/office/powerpoint/2010/main" val="1382494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FEC208-BB5A-264A-8981-4F3C09043C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A23C36-F2CA-E549-9667-1ADFFE37A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33BEE-B1A8-1047-8E0C-BA47D67067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1D581-D37B-C94E-B381-710E2E733875}" type="datetimeFigureOut">
              <a:rPr lang="en-US" smtClean="0"/>
              <a:t>9/12/18</a:t>
            </a:fld>
            <a:endParaRPr lang="en-US"/>
          </a:p>
        </p:txBody>
      </p:sp>
      <p:sp>
        <p:nvSpPr>
          <p:cNvPr id="5" name="Footer Placeholder 4">
            <a:extLst>
              <a:ext uri="{FF2B5EF4-FFF2-40B4-BE49-F238E27FC236}">
                <a16:creationId xmlns:a16="http://schemas.microsoft.com/office/drawing/2014/main" id="{FD077670-8375-2248-92E4-9831F5F973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FFCC2F-C08C-FC46-A2AA-F987A62968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BC345F-E41F-424D-AC2F-15DEC15246D4}" type="slidenum">
              <a:rPr lang="en-US" smtClean="0"/>
              <a:t>‹#›</a:t>
            </a:fld>
            <a:endParaRPr lang="en-US"/>
          </a:p>
        </p:txBody>
      </p:sp>
    </p:spTree>
    <p:extLst>
      <p:ext uri="{BB962C8B-B14F-4D97-AF65-F5344CB8AC3E}">
        <p14:creationId xmlns:p14="http://schemas.microsoft.com/office/powerpoint/2010/main" val="1632546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C4EF5-EFB4-8A4B-98E6-851E22CED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4897" y="0"/>
            <a:ext cx="6006120" cy="1306887"/>
          </a:xfrm>
          <a:prstGeom prst="rect">
            <a:avLst/>
          </a:prstGeom>
        </p:spPr>
      </p:pic>
      <p:sp>
        <p:nvSpPr>
          <p:cNvPr id="11" name="Title 1">
            <a:extLst>
              <a:ext uri="{FF2B5EF4-FFF2-40B4-BE49-F238E27FC236}">
                <a16:creationId xmlns:a16="http://schemas.microsoft.com/office/drawing/2014/main" id="{66BC5285-04A1-A742-A3BA-3BEF3EEEAD92}"/>
              </a:ext>
            </a:extLst>
          </p:cNvPr>
          <p:cNvSpPr>
            <a:spLocks noGrp="1"/>
          </p:cNvSpPr>
          <p:nvPr>
            <p:ph type="ctrTitle"/>
          </p:nvPr>
        </p:nvSpPr>
        <p:spPr>
          <a:xfrm>
            <a:off x="254442" y="5585248"/>
            <a:ext cx="11497586" cy="918367"/>
          </a:xfrm>
        </p:spPr>
        <p:txBody>
          <a:bodyPr>
            <a:noAutofit/>
          </a:bodyPr>
          <a:lstStyle/>
          <a:p>
            <a:r>
              <a:rPr lang="en-US" sz="4400" b="1" dirty="0">
                <a:solidFill>
                  <a:srgbClr val="00B0F0"/>
                </a:solidFill>
              </a:rPr>
              <a:t>Empowering </a:t>
            </a:r>
            <a:r>
              <a:rPr lang="en-US" sz="4400" b="1" u="sng" dirty="0">
                <a:solidFill>
                  <a:srgbClr val="00B0F0"/>
                </a:solidFill>
              </a:rPr>
              <a:t>YOU</a:t>
            </a:r>
            <a:r>
              <a:rPr lang="en-US" sz="4400" b="1" dirty="0">
                <a:solidFill>
                  <a:srgbClr val="00B0F0"/>
                </a:solidFill>
              </a:rPr>
              <a:t> to become an amazing independent learner in </a:t>
            </a:r>
            <a:r>
              <a:rPr lang="en-US" sz="4400" b="1" dirty="0" err="1">
                <a:solidFill>
                  <a:srgbClr val="00B0F0"/>
                </a:solidFill>
              </a:rPr>
              <a:t>maths</a:t>
            </a:r>
            <a:r>
              <a:rPr lang="en-US" sz="4400" b="1" dirty="0">
                <a:solidFill>
                  <a:srgbClr val="00B0F0"/>
                </a:solidFill>
              </a:rPr>
              <a:t>…</a:t>
            </a:r>
          </a:p>
        </p:txBody>
      </p:sp>
      <p:pic>
        <p:nvPicPr>
          <p:cNvPr id="4" name="Picture 3">
            <a:extLst>
              <a:ext uri="{FF2B5EF4-FFF2-40B4-BE49-F238E27FC236}">
                <a16:creationId xmlns:a16="http://schemas.microsoft.com/office/drawing/2014/main" id="{3B8EEEE4-42C0-AE4B-B0CD-5CD8374E4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897" y="1467862"/>
            <a:ext cx="6318303" cy="3610459"/>
          </a:xfrm>
          <a:prstGeom prst="rect">
            <a:avLst/>
          </a:prstGeom>
        </p:spPr>
      </p:pic>
    </p:spTree>
    <p:extLst>
      <p:ext uri="{BB962C8B-B14F-4D97-AF65-F5344CB8AC3E}">
        <p14:creationId xmlns:p14="http://schemas.microsoft.com/office/powerpoint/2010/main" val="821385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just"/>
            <a:r>
              <a:rPr lang="en-GB" sz="2800" b="1" u="sng" dirty="0">
                <a:solidFill>
                  <a:srgbClr val="00B0F0"/>
                </a:solidFill>
              </a:rPr>
              <a:t>Student checklist for great weekly homework</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191" y="779646"/>
            <a:ext cx="9607617" cy="5595428"/>
          </a:xfrm>
          <a:prstGeom prst="rect">
            <a:avLst/>
          </a:prstGeom>
        </p:spPr>
      </p:pic>
    </p:spTree>
    <p:extLst>
      <p:ext uri="{BB962C8B-B14F-4D97-AF65-F5344CB8AC3E}">
        <p14:creationId xmlns:p14="http://schemas.microsoft.com/office/powerpoint/2010/main" val="3317266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800" b="1" dirty="0">
                <a:solidFill>
                  <a:srgbClr val="00B0F0"/>
                </a:solidFill>
              </a:rPr>
              <a:t>What to do if you are stuck?</a:t>
            </a:r>
          </a:p>
        </p:txBody>
      </p:sp>
      <p:cxnSp>
        <p:nvCxnSpPr>
          <p:cNvPr id="16" name="Straight Arrow Connector 15">
            <a:extLst>
              <a:ext uri="{FF2B5EF4-FFF2-40B4-BE49-F238E27FC236}">
                <a16:creationId xmlns:a16="http://schemas.microsoft.com/office/drawing/2014/main" id="{9A1949B6-6EC8-4441-9488-6AA084C33C22}"/>
              </a:ext>
            </a:extLst>
          </p:cNvPr>
          <p:cNvCxnSpPr>
            <a:cxnSpLocks/>
          </p:cNvCxnSpPr>
          <p:nvPr/>
        </p:nvCxnSpPr>
        <p:spPr>
          <a:xfrm flipV="1">
            <a:off x="3676678" y="3897772"/>
            <a:ext cx="0" cy="1858108"/>
          </a:xfrm>
          <a:prstGeom prst="straightConnector1">
            <a:avLst/>
          </a:prstGeom>
          <a:ln w="53975">
            <a:solidFill>
              <a:srgbClr val="FC93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FAA78E8-2AC8-EA4A-A473-40226251EA09}"/>
              </a:ext>
            </a:extLst>
          </p:cNvPr>
          <p:cNvPicPr>
            <a:picLocks noChangeAspect="1"/>
          </p:cNvPicPr>
          <p:nvPr/>
        </p:nvPicPr>
        <p:blipFill>
          <a:blip r:embed="rId2"/>
          <a:stretch>
            <a:fillRect/>
          </a:stretch>
        </p:blipFill>
        <p:spPr>
          <a:xfrm>
            <a:off x="387495" y="1034075"/>
            <a:ext cx="4657471" cy="5410885"/>
          </a:xfrm>
          <a:prstGeom prst="rect">
            <a:avLst/>
          </a:prstGeom>
          <a:ln w="63500">
            <a:solidFill>
              <a:srgbClr val="00B0F0"/>
            </a:solidFill>
          </a:ln>
        </p:spPr>
      </p:pic>
      <p:sp>
        <p:nvSpPr>
          <p:cNvPr id="18" name="TextBox 17">
            <a:extLst>
              <a:ext uri="{FF2B5EF4-FFF2-40B4-BE49-F238E27FC236}">
                <a16:creationId xmlns:a16="http://schemas.microsoft.com/office/drawing/2014/main" id="{256674CF-E6B5-8748-9B10-2E5F9EB9322A}"/>
              </a:ext>
            </a:extLst>
          </p:cNvPr>
          <p:cNvSpPr txBox="1"/>
          <p:nvPr/>
        </p:nvSpPr>
        <p:spPr>
          <a:xfrm>
            <a:off x="6739759" y="1766140"/>
            <a:ext cx="5147441" cy="923330"/>
          </a:xfrm>
          <a:prstGeom prst="rect">
            <a:avLst/>
          </a:prstGeom>
          <a:solidFill>
            <a:srgbClr val="FFC000"/>
          </a:solidFill>
          <a:ln w="41275">
            <a:solidFill>
              <a:schemeClr val="accent2"/>
            </a:solidFill>
          </a:ln>
        </p:spPr>
        <p:txBody>
          <a:bodyPr wrap="square" rtlCol="0">
            <a:spAutoFit/>
          </a:bodyPr>
          <a:lstStyle/>
          <a:p>
            <a:pPr algn="just"/>
            <a:r>
              <a:rPr lang="en-US" dirty="0"/>
              <a:t>1) Watch the </a:t>
            </a:r>
            <a:r>
              <a:rPr lang="en-US" b="1" u="sng" dirty="0"/>
              <a:t>video again </a:t>
            </a:r>
            <a:r>
              <a:rPr lang="en-US" dirty="0"/>
              <a:t>really carefully ensuring all examples are copied and see if hearing and writing it down a second time helps.</a:t>
            </a:r>
          </a:p>
        </p:txBody>
      </p:sp>
      <p:cxnSp>
        <p:nvCxnSpPr>
          <p:cNvPr id="19" name="Straight Arrow Connector 18">
            <a:extLst>
              <a:ext uri="{FF2B5EF4-FFF2-40B4-BE49-F238E27FC236}">
                <a16:creationId xmlns:a16="http://schemas.microsoft.com/office/drawing/2014/main" id="{6D95ECA5-B066-8148-8EE2-C6B4C48CF5C0}"/>
              </a:ext>
            </a:extLst>
          </p:cNvPr>
          <p:cNvCxnSpPr>
            <a:cxnSpLocks/>
          </p:cNvCxnSpPr>
          <p:nvPr/>
        </p:nvCxnSpPr>
        <p:spPr>
          <a:xfrm flipH="1">
            <a:off x="2041850" y="2160759"/>
            <a:ext cx="4697909"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E84DB0B-7708-A34D-843F-216A907B4BA0}"/>
              </a:ext>
            </a:extLst>
          </p:cNvPr>
          <p:cNvCxnSpPr>
            <a:cxnSpLocks/>
          </p:cNvCxnSpPr>
          <p:nvPr/>
        </p:nvCxnSpPr>
        <p:spPr>
          <a:xfrm flipH="1" flipV="1">
            <a:off x="1694793" y="4421209"/>
            <a:ext cx="5389462" cy="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244633A-FFD7-6F48-8C53-9624BF35465F}"/>
              </a:ext>
            </a:extLst>
          </p:cNvPr>
          <p:cNvSpPr txBox="1"/>
          <p:nvPr/>
        </p:nvSpPr>
        <p:spPr>
          <a:xfrm>
            <a:off x="6739759" y="3903150"/>
            <a:ext cx="5147441" cy="2308324"/>
          </a:xfrm>
          <a:prstGeom prst="rect">
            <a:avLst/>
          </a:prstGeom>
          <a:solidFill>
            <a:srgbClr val="FFC000"/>
          </a:solidFill>
          <a:ln w="41275">
            <a:solidFill>
              <a:schemeClr val="accent2"/>
            </a:solidFill>
          </a:ln>
        </p:spPr>
        <p:txBody>
          <a:bodyPr wrap="square" rtlCol="0">
            <a:spAutoFit/>
          </a:bodyPr>
          <a:lstStyle/>
          <a:p>
            <a:pPr algn="just"/>
            <a:r>
              <a:rPr lang="en-US" dirty="0"/>
              <a:t>2) Look at your </a:t>
            </a:r>
            <a:r>
              <a:rPr lang="en-US" b="1" u="sng" dirty="0"/>
              <a:t>building blocks.</a:t>
            </a:r>
            <a:r>
              <a:rPr lang="en-US" dirty="0"/>
              <a:t>  These are the lessons that will help you with your current homework.  If these are not at 100% or less than the </a:t>
            </a:r>
            <a:r>
              <a:rPr lang="en-US" dirty="0" err="1"/>
              <a:t>HegartyMaths</a:t>
            </a:r>
            <a:r>
              <a:rPr lang="en-US" dirty="0"/>
              <a:t> avg. then you should redo those them as it will help on your current work.</a:t>
            </a:r>
          </a:p>
          <a:p>
            <a:pPr algn="just"/>
            <a:endParaRPr lang="en-US" dirty="0"/>
          </a:p>
          <a:p>
            <a:pPr algn="just"/>
            <a:r>
              <a:rPr lang="en-US" dirty="0"/>
              <a:t>In the picture, the student will struggle with homework 547 as they have only 10% on lesson 546.</a:t>
            </a:r>
          </a:p>
        </p:txBody>
      </p:sp>
      <p:pic>
        <p:nvPicPr>
          <p:cNvPr id="38" name="Picture 37">
            <a:extLst>
              <a:ext uri="{FF2B5EF4-FFF2-40B4-BE49-F238E27FC236}">
                <a16:creationId xmlns:a16="http://schemas.microsoft.com/office/drawing/2014/main" id="{2661648D-7854-CB45-8D5C-D5C437937C25}"/>
              </a:ext>
            </a:extLst>
          </p:cNvPr>
          <p:cNvPicPr>
            <a:picLocks noChangeAspect="1"/>
          </p:cNvPicPr>
          <p:nvPr/>
        </p:nvPicPr>
        <p:blipFill>
          <a:blip r:embed="rId3"/>
          <a:stretch>
            <a:fillRect/>
          </a:stretch>
        </p:blipFill>
        <p:spPr>
          <a:xfrm>
            <a:off x="1568453" y="1924060"/>
            <a:ext cx="473397" cy="473397"/>
          </a:xfrm>
          <a:prstGeom prst="rect">
            <a:avLst/>
          </a:prstGeom>
        </p:spPr>
      </p:pic>
    </p:spTree>
    <p:extLst>
      <p:ext uri="{BB962C8B-B14F-4D97-AF65-F5344CB8AC3E}">
        <p14:creationId xmlns:p14="http://schemas.microsoft.com/office/powerpoint/2010/main" val="2746164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800" b="1" dirty="0">
                <a:solidFill>
                  <a:srgbClr val="00B0F0"/>
                </a:solidFill>
              </a:rPr>
              <a:t>What to do if you are stuck?</a:t>
            </a:r>
          </a:p>
        </p:txBody>
      </p:sp>
      <p:pic>
        <p:nvPicPr>
          <p:cNvPr id="10" name="Picture 9">
            <a:extLst>
              <a:ext uri="{FF2B5EF4-FFF2-40B4-BE49-F238E27FC236}">
                <a16:creationId xmlns:a16="http://schemas.microsoft.com/office/drawing/2014/main" id="{0E8B1A9A-F96E-0A4E-BB2F-2538B161D6ED}"/>
              </a:ext>
            </a:extLst>
          </p:cNvPr>
          <p:cNvPicPr>
            <a:picLocks noChangeAspect="1"/>
          </p:cNvPicPr>
          <p:nvPr/>
        </p:nvPicPr>
        <p:blipFill>
          <a:blip r:embed="rId2"/>
          <a:stretch>
            <a:fillRect/>
          </a:stretch>
        </p:blipFill>
        <p:spPr>
          <a:xfrm>
            <a:off x="1642781" y="948766"/>
            <a:ext cx="7088485" cy="4654055"/>
          </a:xfrm>
          <a:prstGeom prst="rect">
            <a:avLst/>
          </a:prstGeom>
          <a:ln w="57150">
            <a:solidFill>
              <a:srgbClr val="00B0F0"/>
            </a:solidFill>
          </a:ln>
        </p:spPr>
      </p:pic>
    </p:spTree>
    <p:extLst>
      <p:ext uri="{BB962C8B-B14F-4D97-AF65-F5344CB8AC3E}">
        <p14:creationId xmlns:p14="http://schemas.microsoft.com/office/powerpoint/2010/main" val="1062713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800" b="1" dirty="0">
                <a:solidFill>
                  <a:srgbClr val="00B0F0"/>
                </a:solidFill>
              </a:rPr>
              <a:t>What to do if you are stuck?</a:t>
            </a:r>
          </a:p>
        </p:txBody>
      </p:sp>
      <p:pic>
        <p:nvPicPr>
          <p:cNvPr id="10" name="Picture 9">
            <a:extLst>
              <a:ext uri="{FF2B5EF4-FFF2-40B4-BE49-F238E27FC236}">
                <a16:creationId xmlns:a16="http://schemas.microsoft.com/office/drawing/2014/main" id="{0E8B1A9A-F96E-0A4E-BB2F-2538B161D6ED}"/>
              </a:ext>
            </a:extLst>
          </p:cNvPr>
          <p:cNvPicPr>
            <a:picLocks noChangeAspect="1"/>
          </p:cNvPicPr>
          <p:nvPr/>
        </p:nvPicPr>
        <p:blipFill>
          <a:blip r:embed="rId2"/>
          <a:stretch>
            <a:fillRect/>
          </a:stretch>
        </p:blipFill>
        <p:spPr>
          <a:xfrm>
            <a:off x="1642781" y="948766"/>
            <a:ext cx="7088485" cy="4654055"/>
          </a:xfrm>
          <a:prstGeom prst="rect">
            <a:avLst/>
          </a:prstGeom>
          <a:ln w="57150">
            <a:solidFill>
              <a:srgbClr val="00B0F0"/>
            </a:solidFill>
          </a:ln>
        </p:spPr>
      </p:pic>
      <p:sp>
        <p:nvSpPr>
          <p:cNvPr id="11" name="Oval 10">
            <a:extLst>
              <a:ext uri="{FF2B5EF4-FFF2-40B4-BE49-F238E27FC236}">
                <a16:creationId xmlns:a16="http://schemas.microsoft.com/office/drawing/2014/main" id="{48772C4F-054B-7E44-90BE-368E2027EECA}"/>
              </a:ext>
            </a:extLst>
          </p:cNvPr>
          <p:cNvSpPr/>
          <p:nvPr/>
        </p:nvSpPr>
        <p:spPr>
          <a:xfrm>
            <a:off x="6947057" y="2254034"/>
            <a:ext cx="1077591" cy="32091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86016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800" b="1" dirty="0">
                <a:solidFill>
                  <a:srgbClr val="00B0F0"/>
                </a:solidFill>
              </a:rPr>
              <a:t>What to do if you are stuck?</a:t>
            </a:r>
          </a:p>
        </p:txBody>
      </p:sp>
      <p:pic>
        <p:nvPicPr>
          <p:cNvPr id="10" name="Picture 9">
            <a:extLst>
              <a:ext uri="{FF2B5EF4-FFF2-40B4-BE49-F238E27FC236}">
                <a16:creationId xmlns:a16="http://schemas.microsoft.com/office/drawing/2014/main" id="{0E8B1A9A-F96E-0A4E-BB2F-2538B161D6ED}"/>
              </a:ext>
            </a:extLst>
          </p:cNvPr>
          <p:cNvPicPr>
            <a:picLocks noChangeAspect="1"/>
          </p:cNvPicPr>
          <p:nvPr/>
        </p:nvPicPr>
        <p:blipFill>
          <a:blip r:embed="rId2"/>
          <a:stretch>
            <a:fillRect/>
          </a:stretch>
        </p:blipFill>
        <p:spPr>
          <a:xfrm>
            <a:off x="1642781" y="948766"/>
            <a:ext cx="7088485" cy="4654055"/>
          </a:xfrm>
          <a:prstGeom prst="rect">
            <a:avLst/>
          </a:prstGeom>
          <a:ln w="57150">
            <a:solidFill>
              <a:srgbClr val="00B0F0"/>
            </a:solidFill>
          </a:ln>
        </p:spPr>
      </p:pic>
      <p:sp>
        <p:nvSpPr>
          <p:cNvPr id="11" name="Oval 10">
            <a:extLst>
              <a:ext uri="{FF2B5EF4-FFF2-40B4-BE49-F238E27FC236}">
                <a16:creationId xmlns:a16="http://schemas.microsoft.com/office/drawing/2014/main" id="{48772C4F-054B-7E44-90BE-368E2027EECA}"/>
              </a:ext>
            </a:extLst>
          </p:cNvPr>
          <p:cNvSpPr/>
          <p:nvPr/>
        </p:nvSpPr>
        <p:spPr>
          <a:xfrm>
            <a:off x="6947057" y="2254034"/>
            <a:ext cx="1077591" cy="32091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 name="Picture 11">
            <a:extLst>
              <a:ext uri="{FF2B5EF4-FFF2-40B4-BE49-F238E27FC236}">
                <a16:creationId xmlns:a16="http://schemas.microsoft.com/office/drawing/2014/main" id="{F84210AD-0DD7-9C44-BB2C-DD25D8F86BB9}"/>
              </a:ext>
            </a:extLst>
          </p:cNvPr>
          <p:cNvPicPr>
            <a:picLocks noChangeAspect="1"/>
          </p:cNvPicPr>
          <p:nvPr/>
        </p:nvPicPr>
        <p:blipFill>
          <a:blip r:embed="rId3"/>
          <a:stretch>
            <a:fillRect/>
          </a:stretch>
        </p:blipFill>
        <p:spPr>
          <a:xfrm>
            <a:off x="7030264" y="2726973"/>
            <a:ext cx="4581865" cy="2772921"/>
          </a:xfrm>
          <a:prstGeom prst="rect">
            <a:avLst/>
          </a:prstGeom>
        </p:spPr>
      </p:pic>
    </p:spTree>
    <p:extLst>
      <p:ext uri="{BB962C8B-B14F-4D97-AF65-F5344CB8AC3E}">
        <p14:creationId xmlns:p14="http://schemas.microsoft.com/office/powerpoint/2010/main" val="2853246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800" b="1" dirty="0">
                <a:solidFill>
                  <a:srgbClr val="00B0F0"/>
                </a:solidFill>
              </a:rPr>
              <a:t>What to do if you are stuck?</a:t>
            </a:r>
          </a:p>
        </p:txBody>
      </p:sp>
      <p:pic>
        <p:nvPicPr>
          <p:cNvPr id="10" name="Picture 9">
            <a:extLst>
              <a:ext uri="{FF2B5EF4-FFF2-40B4-BE49-F238E27FC236}">
                <a16:creationId xmlns:a16="http://schemas.microsoft.com/office/drawing/2014/main" id="{0E8B1A9A-F96E-0A4E-BB2F-2538B161D6ED}"/>
              </a:ext>
            </a:extLst>
          </p:cNvPr>
          <p:cNvPicPr>
            <a:picLocks noChangeAspect="1"/>
          </p:cNvPicPr>
          <p:nvPr/>
        </p:nvPicPr>
        <p:blipFill>
          <a:blip r:embed="rId2"/>
          <a:stretch>
            <a:fillRect/>
          </a:stretch>
        </p:blipFill>
        <p:spPr>
          <a:xfrm>
            <a:off x="1642781" y="948766"/>
            <a:ext cx="7088485" cy="4654055"/>
          </a:xfrm>
          <a:prstGeom prst="rect">
            <a:avLst/>
          </a:prstGeom>
          <a:ln w="57150">
            <a:solidFill>
              <a:srgbClr val="00B0F0"/>
            </a:solidFill>
          </a:ln>
        </p:spPr>
      </p:pic>
      <p:sp>
        <p:nvSpPr>
          <p:cNvPr id="11" name="Oval 10">
            <a:extLst>
              <a:ext uri="{FF2B5EF4-FFF2-40B4-BE49-F238E27FC236}">
                <a16:creationId xmlns:a16="http://schemas.microsoft.com/office/drawing/2014/main" id="{48772C4F-054B-7E44-90BE-368E2027EECA}"/>
              </a:ext>
            </a:extLst>
          </p:cNvPr>
          <p:cNvSpPr/>
          <p:nvPr/>
        </p:nvSpPr>
        <p:spPr>
          <a:xfrm>
            <a:off x="6947057" y="2254034"/>
            <a:ext cx="1077591" cy="32091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 name="Picture 11">
            <a:extLst>
              <a:ext uri="{FF2B5EF4-FFF2-40B4-BE49-F238E27FC236}">
                <a16:creationId xmlns:a16="http://schemas.microsoft.com/office/drawing/2014/main" id="{F84210AD-0DD7-9C44-BB2C-DD25D8F86BB9}"/>
              </a:ext>
            </a:extLst>
          </p:cNvPr>
          <p:cNvPicPr>
            <a:picLocks noChangeAspect="1"/>
          </p:cNvPicPr>
          <p:nvPr/>
        </p:nvPicPr>
        <p:blipFill>
          <a:blip r:embed="rId3"/>
          <a:stretch>
            <a:fillRect/>
          </a:stretch>
        </p:blipFill>
        <p:spPr>
          <a:xfrm>
            <a:off x="7030264" y="2726973"/>
            <a:ext cx="4581865" cy="2772921"/>
          </a:xfrm>
          <a:prstGeom prst="rect">
            <a:avLst/>
          </a:prstGeom>
          <a:ln>
            <a:solidFill>
              <a:srgbClr val="00B0F0"/>
            </a:solidFill>
          </a:ln>
        </p:spPr>
      </p:pic>
      <p:cxnSp>
        <p:nvCxnSpPr>
          <p:cNvPr id="14" name="Straight Arrow Connector 13">
            <a:extLst>
              <a:ext uri="{FF2B5EF4-FFF2-40B4-BE49-F238E27FC236}">
                <a16:creationId xmlns:a16="http://schemas.microsoft.com/office/drawing/2014/main" id="{1E12D3E3-39C1-274B-A438-9A73B81D680D}"/>
              </a:ext>
            </a:extLst>
          </p:cNvPr>
          <p:cNvCxnSpPr>
            <a:cxnSpLocks/>
          </p:cNvCxnSpPr>
          <p:nvPr/>
        </p:nvCxnSpPr>
        <p:spPr>
          <a:xfrm>
            <a:off x="4914648" y="3694282"/>
            <a:ext cx="4948248" cy="0"/>
          </a:xfrm>
          <a:prstGeom prst="straightConnector1">
            <a:avLst/>
          </a:prstGeom>
          <a:ln w="57150">
            <a:solidFill>
              <a:srgbClr val="FC93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D3C78ED-191E-0444-A658-A7AFBEA49CDE}"/>
              </a:ext>
            </a:extLst>
          </p:cNvPr>
          <p:cNvSpPr txBox="1"/>
          <p:nvPr/>
        </p:nvSpPr>
        <p:spPr>
          <a:xfrm>
            <a:off x="465083" y="5859295"/>
            <a:ext cx="11382703" cy="646331"/>
          </a:xfrm>
          <a:prstGeom prst="rect">
            <a:avLst/>
          </a:prstGeom>
          <a:solidFill>
            <a:srgbClr val="FFC000"/>
          </a:solidFill>
          <a:ln w="41275">
            <a:solidFill>
              <a:schemeClr val="accent2"/>
            </a:solidFill>
          </a:ln>
        </p:spPr>
        <p:txBody>
          <a:bodyPr wrap="square" rtlCol="0">
            <a:spAutoFit/>
          </a:bodyPr>
          <a:lstStyle/>
          <a:p>
            <a:pPr algn="just"/>
            <a:r>
              <a:rPr lang="en-US" dirty="0"/>
              <a:t>There will always be an example in video that will cover an almost identical question to the one you are stuck on.  </a:t>
            </a:r>
          </a:p>
          <a:p>
            <a:pPr algn="just"/>
            <a:r>
              <a:rPr lang="en-US" dirty="0"/>
              <a:t>You can also pull the video up in the quiz and scrub the video to the place that will help you on the one you’re stuck on. </a:t>
            </a:r>
            <a:endParaRPr lang="en-US" b="1" i="1" dirty="0"/>
          </a:p>
        </p:txBody>
      </p:sp>
    </p:spTree>
    <p:extLst>
      <p:ext uri="{BB962C8B-B14F-4D97-AF65-F5344CB8AC3E}">
        <p14:creationId xmlns:p14="http://schemas.microsoft.com/office/powerpoint/2010/main" val="341006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800" b="1" dirty="0">
                <a:solidFill>
                  <a:srgbClr val="00B0F0"/>
                </a:solidFill>
              </a:rPr>
              <a:t>Why do I have to always watch the video?</a:t>
            </a:r>
          </a:p>
        </p:txBody>
      </p:sp>
      <p:sp>
        <p:nvSpPr>
          <p:cNvPr id="18" name="TextBox 17">
            <a:extLst>
              <a:ext uri="{FF2B5EF4-FFF2-40B4-BE49-F238E27FC236}">
                <a16:creationId xmlns:a16="http://schemas.microsoft.com/office/drawing/2014/main" id="{256674CF-E6B5-8748-9B10-2E5F9EB9322A}"/>
              </a:ext>
            </a:extLst>
          </p:cNvPr>
          <p:cNvSpPr txBox="1"/>
          <p:nvPr/>
        </p:nvSpPr>
        <p:spPr>
          <a:xfrm>
            <a:off x="270641" y="1269526"/>
            <a:ext cx="11650717" cy="4670509"/>
          </a:xfrm>
          <a:prstGeom prst="rect">
            <a:avLst/>
          </a:prstGeom>
          <a:solidFill>
            <a:srgbClr val="FFC000"/>
          </a:solidFill>
          <a:ln w="41275">
            <a:solidFill>
              <a:schemeClr val="accent2"/>
            </a:solidFill>
          </a:ln>
        </p:spPr>
        <p:txBody>
          <a:bodyPr wrap="square" rtlCol="0">
            <a:spAutoFit/>
          </a:bodyPr>
          <a:lstStyle/>
          <a:p>
            <a:pPr marL="342900" indent="-342900" algn="just">
              <a:buFontTx/>
              <a:buAutoNum type="arabicParenR"/>
            </a:pPr>
            <a:r>
              <a:rPr lang="en-US" sz="1750" b="1" u="sng" dirty="0">
                <a:solidFill>
                  <a:srgbClr val="0070C0"/>
                </a:solidFill>
              </a:rPr>
              <a:t>Ensures you will be successful:</a:t>
            </a:r>
            <a:r>
              <a:rPr lang="en-US" sz="1750" b="1" dirty="0">
                <a:solidFill>
                  <a:srgbClr val="0070C0"/>
                </a:solidFill>
              </a:rPr>
              <a:t>  </a:t>
            </a:r>
            <a:r>
              <a:rPr lang="en-US" sz="1750" dirty="0"/>
              <a:t>Watching the video will ensure you will do well in the quiz and feel good about your homework and </a:t>
            </a:r>
            <a:r>
              <a:rPr lang="en-US" sz="1750" dirty="0" err="1"/>
              <a:t>maths</a:t>
            </a:r>
            <a:r>
              <a:rPr lang="en-US" sz="1750" dirty="0"/>
              <a:t>.  We don’t want you to feel like you’re on your own at home and the videos will give you the support you need to be successful with your homework.</a:t>
            </a:r>
          </a:p>
          <a:p>
            <a:pPr marL="342900" indent="-342900" algn="just">
              <a:buAutoNum type="arabicParenR"/>
            </a:pPr>
            <a:endParaRPr lang="en-US" sz="1750" b="1" u="sng" dirty="0">
              <a:solidFill>
                <a:srgbClr val="0070C0"/>
              </a:solidFill>
            </a:endParaRPr>
          </a:p>
          <a:p>
            <a:pPr marL="342900" indent="-342900" algn="just">
              <a:buAutoNum type="arabicParenR"/>
            </a:pPr>
            <a:r>
              <a:rPr lang="en-US" sz="1750" b="1" u="sng" dirty="0">
                <a:solidFill>
                  <a:srgbClr val="0070C0"/>
                </a:solidFill>
              </a:rPr>
              <a:t>Your memory:</a:t>
            </a:r>
            <a:r>
              <a:rPr lang="en-US" sz="1750" b="1" dirty="0">
                <a:solidFill>
                  <a:srgbClr val="0070C0"/>
                </a:solidFill>
              </a:rPr>
              <a:t>   </a:t>
            </a:r>
            <a:r>
              <a:rPr lang="en-US" sz="1750" dirty="0"/>
              <a:t>Copying down modelled examples helps you remember your </a:t>
            </a:r>
            <a:r>
              <a:rPr lang="en-US" sz="1750" dirty="0" err="1"/>
              <a:t>maths</a:t>
            </a:r>
            <a:r>
              <a:rPr lang="en-US" sz="1750" dirty="0"/>
              <a:t> and get it into your long term memory.</a:t>
            </a:r>
          </a:p>
          <a:p>
            <a:pPr marL="342900" indent="-342900" algn="just">
              <a:buAutoNum type="arabicParenR"/>
            </a:pPr>
            <a:endParaRPr lang="en-US" sz="1750" dirty="0"/>
          </a:p>
          <a:p>
            <a:pPr marL="342900" indent="-342900" algn="just">
              <a:buAutoNum type="arabicParenR"/>
            </a:pPr>
            <a:endParaRPr lang="en-US" sz="1750" dirty="0"/>
          </a:p>
          <a:p>
            <a:pPr marL="342900" indent="-342900" algn="just">
              <a:buAutoNum type="arabicParenR"/>
            </a:pPr>
            <a:r>
              <a:rPr lang="en-US" sz="1750" b="1" u="sng" dirty="0">
                <a:solidFill>
                  <a:srgbClr val="0070C0"/>
                </a:solidFill>
              </a:rPr>
              <a:t>Method marks:</a:t>
            </a:r>
            <a:r>
              <a:rPr lang="en-US" sz="1750" b="1" dirty="0">
                <a:solidFill>
                  <a:srgbClr val="0070C0"/>
                </a:solidFill>
              </a:rPr>
              <a:t>  </a:t>
            </a:r>
            <a:r>
              <a:rPr lang="en-US" sz="1750" dirty="0"/>
              <a:t>Copying down modelled examples helps you </a:t>
            </a:r>
            <a:r>
              <a:rPr lang="en-US" sz="1750" dirty="0" err="1"/>
              <a:t>practise</a:t>
            </a:r>
            <a:r>
              <a:rPr lang="en-US" sz="1750" dirty="0"/>
              <a:t> how to lay our your </a:t>
            </a:r>
            <a:r>
              <a:rPr lang="en-US" sz="1750" dirty="0" err="1"/>
              <a:t>maths</a:t>
            </a:r>
            <a:r>
              <a:rPr lang="en-US" sz="1750" dirty="0"/>
              <a:t> properly to help you get questions correct and get extra method marks in exams even when you make mistakes.</a:t>
            </a:r>
          </a:p>
          <a:p>
            <a:pPr marL="342900" indent="-342900" algn="just">
              <a:buAutoNum type="arabicParenR"/>
            </a:pPr>
            <a:endParaRPr lang="en-US" sz="1750" dirty="0"/>
          </a:p>
          <a:p>
            <a:pPr marL="342900" indent="-342900" algn="just">
              <a:buAutoNum type="arabicParenR"/>
            </a:pPr>
            <a:endParaRPr lang="en-US" sz="1750" dirty="0"/>
          </a:p>
          <a:p>
            <a:pPr marL="342900" indent="-342900" algn="just">
              <a:buAutoNum type="arabicParenR"/>
            </a:pPr>
            <a:r>
              <a:rPr lang="en-US" sz="1750" b="1" u="sng" dirty="0">
                <a:solidFill>
                  <a:srgbClr val="0070C0"/>
                </a:solidFill>
              </a:rPr>
              <a:t>Good revision:</a:t>
            </a:r>
            <a:r>
              <a:rPr lang="en-US" sz="1750" b="1" dirty="0">
                <a:solidFill>
                  <a:srgbClr val="0070C0"/>
                </a:solidFill>
              </a:rPr>
              <a:t>  </a:t>
            </a:r>
            <a:r>
              <a:rPr lang="en-US" sz="1750" dirty="0"/>
              <a:t>You are revising.  When you are revising you sometimes have to look over material you already know – that’s good for you.  Revision isn’t always just looking over stuff you struggle with.</a:t>
            </a:r>
          </a:p>
          <a:p>
            <a:pPr marL="342900" indent="-342900" algn="just">
              <a:buAutoNum type="arabicParenR"/>
            </a:pPr>
            <a:endParaRPr lang="en-US" sz="1750" b="1" u="sng" dirty="0">
              <a:solidFill>
                <a:srgbClr val="0070C0"/>
              </a:solidFill>
            </a:endParaRPr>
          </a:p>
          <a:p>
            <a:pPr marL="342900" indent="-342900" algn="just">
              <a:buAutoNum type="arabicParenR"/>
            </a:pPr>
            <a:endParaRPr lang="en-US" sz="1750" b="1" u="sng" dirty="0">
              <a:solidFill>
                <a:srgbClr val="0070C0"/>
              </a:solidFill>
            </a:endParaRPr>
          </a:p>
          <a:p>
            <a:pPr marL="342900" indent="-342900" algn="just">
              <a:buAutoNum type="arabicParenR"/>
            </a:pPr>
            <a:r>
              <a:rPr lang="en-US" sz="1750" b="1" u="sng" dirty="0">
                <a:solidFill>
                  <a:srgbClr val="0070C0"/>
                </a:solidFill>
              </a:rPr>
              <a:t>Your teacher thinks it’s important:</a:t>
            </a:r>
            <a:r>
              <a:rPr lang="en-US" sz="1750" b="1" dirty="0">
                <a:solidFill>
                  <a:srgbClr val="0070C0"/>
                </a:solidFill>
              </a:rPr>
              <a:t>  </a:t>
            </a:r>
            <a:r>
              <a:rPr lang="en-US" sz="1750" dirty="0"/>
              <a:t>Each week your teacher will inspect the book to be sure you are </a:t>
            </a:r>
            <a:r>
              <a:rPr lang="en-US" sz="1750" dirty="0" err="1"/>
              <a:t>practising</a:t>
            </a:r>
            <a:r>
              <a:rPr lang="en-US" sz="1750" dirty="0"/>
              <a:t> how to write your </a:t>
            </a:r>
            <a:r>
              <a:rPr lang="en-US" sz="1750" dirty="0" err="1"/>
              <a:t>maths</a:t>
            </a:r>
            <a:r>
              <a:rPr lang="en-US" sz="1750" dirty="0"/>
              <a:t> down as this is just as important as attempting questions.</a:t>
            </a:r>
          </a:p>
        </p:txBody>
      </p:sp>
    </p:spTree>
    <p:extLst>
      <p:ext uri="{BB962C8B-B14F-4D97-AF65-F5344CB8AC3E}">
        <p14:creationId xmlns:p14="http://schemas.microsoft.com/office/powerpoint/2010/main" val="3477317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200" b="1" dirty="0">
                <a:solidFill>
                  <a:srgbClr val="00B0F0"/>
                </a:solidFill>
              </a:rPr>
              <a:t>What happens when students decide </a:t>
            </a:r>
            <a:r>
              <a:rPr lang="en-GB" sz="3200" b="1" u="sng" dirty="0">
                <a:solidFill>
                  <a:srgbClr val="00B0F0"/>
                </a:solidFill>
              </a:rPr>
              <a:t>not</a:t>
            </a:r>
            <a:r>
              <a:rPr lang="en-GB" sz="3200" b="1" dirty="0">
                <a:solidFill>
                  <a:srgbClr val="00B0F0"/>
                </a:solidFill>
              </a:rPr>
              <a:t> to watch the video?</a:t>
            </a:r>
          </a:p>
        </p:txBody>
      </p:sp>
      <p:sp>
        <p:nvSpPr>
          <p:cNvPr id="18" name="TextBox 17">
            <a:extLst>
              <a:ext uri="{FF2B5EF4-FFF2-40B4-BE49-F238E27FC236}">
                <a16:creationId xmlns:a16="http://schemas.microsoft.com/office/drawing/2014/main" id="{256674CF-E6B5-8748-9B10-2E5F9EB9322A}"/>
              </a:ext>
            </a:extLst>
          </p:cNvPr>
          <p:cNvSpPr txBox="1"/>
          <p:nvPr/>
        </p:nvSpPr>
        <p:spPr>
          <a:xfrm>
            <a:off x="534714" y="2388877"/>
            <a:ext cx="11122572" cy="2308324"/>
          </a:xfrm>
          <a:prstGeom prst="rect">
            <a:avLst/>
          </a:prstGeom>
          <a:solidFill>
            <a:srgbClr val="FFC000"/>
          </a:solidFill>
          <a:ln w="41275">
            <a:solidFill>
              <a:schemeClr val="accent2"/>
            </a:solidFill>
          </a:ln>
        </p:spPr>
        <p:txBody>
          <a:bodyPr wrap="square" rtlCol="0">
            <a:spAutoFit/>
          </a:bodyPr>
          <a:lstStyle/>
          <a:p>
            <a:pPr marL="342900" indent="-342900" algn="just">
              <a:buAutoNum type="arabicParenR"/>
            </a:pPr>
            <a:r>
              <a:rPr lang="en-US" b="1" u="sng" dirty="0">
                <a:solidFill>
                  <a:srgbClr val="0070C0"/>
                </a:solidFill>
              </a:rPr>
              <a:t>Students get stuck and frustrated:</a:t>
            </a:r>
            <a:r>
              <a:rPr lang="en-US" b="1" dirty="0">
                <a:solidFill>
                  <a:srgbClr val="0070C0"/>
                </a:solidFill>
              </a:rPr>
              <a:t>   </a:t>
            </a:r>
            <a:r>
              <a:rPr lang="en-US" dirty="0"/>
              <a:t>Many students who just do the quizzes get really annoyed and frustrated with themselves as they make lots of mistakes and don’t understand why or how to get better.</a:t>
            </a:r>
          </a:p>
          <a:p>
            <a:pPr marL="342900" indent="-342900" algn="just">
              <a:buAutoNum type="arabicParenR"/>
            </a:pPr>
            <a:endParaRPr lang="en-US" dirty="0"/>
          </a:p>
          <a:p>
            <a:pPr marL="342900" indent="-342900" algn="just">
              <a:buAutoNum type="arabicParenR"/>
            </a:pPr>
            <a:endParaRPr lang="en-US" dirty="0"/>
          </a:p>
          <a:p>
            <a:pPr marL="342900" indent="-342900" algn="just">
              <a:buAutoNum type="arabicParenR"/>
            </a:pPr>
            <a:r>
              <a:rPr lang="en-US" b="1" u="sng" dirty="0">
                <a:solidFill>
                  <a:srgbClr val="0070C0"/>
                </a:solidFill>
              </a:rPr>
              <a:t>Students stay at the same level</a:t>
            </a:r>
            <a:r>
              <a:rPr lang="en-US" b="1" u="sng">
                <a:solidFill>
                  <a:srgbClr val="0070C0"/>
                </a:solidFill>
              </a:rPr>
              <a:t>:</a:t>
            </a:r>
            <a:r>
              <a:rPr lang="en-US" b="1">
                <a:solidFill>
                  <a:srgbClr val="0070C0"/>
                </a:solidFill>
              </a:rPr>
              <a:t>  </a:t>
            </a:r>
            <a:r>
              <a:rPr lang="en-US"/>
              <a:t>Students </a:t>
            </a:r>
            <a:r>
              <a:rPr lang="en-US" dirty="0"/>
              <a:t>who just </a:t>
            </a:r>
            <a:r>
              <a:rPr lang="en-US" dirty="0" err="1"/>
              <a:t>practise</a:t>
            </a:r>
            <a:r>
              <a:rPr lang="en-US" dirty="0"/>
              <a:t> questions only get questions correct on topics they already know and they get questions wrong for topics they don’t know yet.  They never improve.  Watching the video means that for things you already know, you will secure that knowledge, and for things you don’t know yet, you can learn and get better.</a:t>
            </a:r>
          </a:p>
        </p:txBody>
      </p:sp>
    </p:spTree>
    <p:extLst>
      <p:ext uri="{BB962C8B-B14F-4D97-AF65-F5344CB8AC3E}">
        <p14:creationId xmlns:p14="http://schemas.microsoft.com/office/powerpoint/2010/main" val="3568764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200" b="1" dirty="0">
                <a:solidFill>
                  <a:srgbClr val="00B0F0"/>
                </a:solidFill>
              </a:rPr>
              <a:t>What happens when students decide </a:t>
            </a:r>
            <a:r>
              <a:rPr lang="en-GB" sz="3200" b="1" u="sng" dirty="0">
                <a:solidFill>
                  <a:srgbClr val="00B0F0"/>
                </a:solidFill>
              </a:rPr>
              <a:t>not</a:t>
            </a:r>
            <a:r>
              <a:rPr lang="en-GB" sz="3200" b="1" dirty="0">
                <a:solidFill>
                  <a:srgbClr val="00B0F0"/>
                </a:solidFill>
              </a:rPr>
              <a:t> to watch the video?</a:t>
            </a:r>
          </a:p>
        </p:txBody>
      </p:sp>
      <p:sp>
        <p:nvSpPr>
          <p:cNvPr id="5" name="Shape 939">
            <a:extLst>
              <a:ext uri="{FF2B5EF4-FFF2-40B4-BE49-F238E27FC236}">
                <a16:creationId xmlns:a16="http://schemas.microsoft.com/office/drawing/2014/main" id="{7BFC296D-549E-0A4E-800D-E59F4CE14DD3}"/>
              </a:ext>
            </a:extLst>
          </p:cNvPr>
          <p:cNvSpPr txBox="1">
            <a:spLocks/>
          </p:cNvSpPr>
          <p:nvPr/>
        </p:nvSpPr>
        <p:spPr>
          <a:xfrm>
            <a:off x="-7740" y="1442014"/>
            <a:ext cx="12199740" cy="572642"/>
          </a:xfrm>
          <a:prstGeom prst="rect">
            <a:avLst/>
          </a:prstGeom>
          <a:noFill/>
          <a:ln>
            <a:noFill/>
          </a:ln>
        </p:spPr>
        <p:txBody>
          <a:bodyPr vert="horz" lIns="121900" tIns="121900" rIns="121900" bIns="121900"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4000" b="0" i="0" u="none" strike="noStrike" kern="1200" cap="none">
                <a:solidFill>
                  <a:schemeClr val="dk1"/>
                </a:solidFill>
                <a:latin typeface="Arial"/>
                <a:ea typeface="Arial"/>
                <a:cs typeface="Arial"/>
                <a:sym typeface="Arial"/>
              </a:defRPr>
            </a:lvl1pPr>
            <a:lvl2pPr marL="609585" marR="0" lvl="1" indent="0" algn="l" defTabSz="914400" rtl="0" eaLnBrk="1" latinLnBrk="0" hangingPunct="1">
              <a:lnSpc>
                <a:spcPct val="100000"/>
              </a:lnSpc>
              <a:spcBef>
                <a:spcPts val="0"/>
              </a:spcBef>
              <a:spcAft>
                <a:spcPts val="0"/>
              </a:spcAft>
              <a:buClr>
                <a:schemeClr val="dk1"/>
              </a:buClr>
              <a:buFont typeface="Arial"/>
              <a:buNone/>
              <a:defRPr sz="3200" b="0" i="0" u="none" strike="noStrike" kern="1200" cap="none">
                <a:solidFill>
                  <a:schemeClr val="dk1"/>
                </a:solidFill>
                <a:latin typeface="Arial"/>
                <a:ea typeface="Arial"/>
                <a:cs typeface="Arial"/>
                <a:sym typeface="Arial"/>
              </a:defRPr>
            </a:lvl2pPr>
            <a:lvl3pPr marL="1219170" marR="0" lvl="2" indent="0" algn="l" defTabSz="914400" rtl="0" eaLnBrk="1" latinLnBrk="0" hangingPunct="1">
              <a:lnSpc>
                <a:spcPct val="100000"/>
              </a:lnSpc>
              <a:spcBef>
                <a:spcPts val="0"/>
              </a:spcBef>
              <a:spcAft>
                <a:spcPts val="0"/>
              </a:spcAft>
              <a:buClr>
                <a:schemeClr val="dk1"/>
              </a:buClr>
              <a:buFont typeface="Arial"/>
              <a:buNone/>
              <a:defRPr sz="3200" b="0" i="0" u="none" strike="noStrike" kern="1200" cap="none">
                <a:solidFill>
                  <a:schemeClr val="dk1"/>
                </a:solidFill>
                <a:latin typeface="Arial"/>
                <a:ea typeface="Arial"/>
                <a:cs typeface="Arial"/>
                <a:sym typeface="Arial"/>
              </a:defRPr>
            </a:lvl3pPr>
            <a:lvl4pPr marL="1828754" marR="0" lvl="3" indent="0" algn="l" defTabSz="914400" rtl="0" eaLnBrk="1" latinLnBrk="0" hangingPunct="1">
              <a:lnSpc>
                <a:spcPct val="100000"/>
              </a:lnSpc>
              <a:spcBef>
                <a:spcPts val="0"/>
              </a:spcBef>
              <a:spcAft>
                <a:spcPts val="0"/>
              </a:spcAft>
              <a:buClr>
                <a:schemeClr val="dk1"/>
              </a:buClr>
              <a:buFont typeface="Arial"/>
              <a:buNone/>
              <a:defRPr sz="2400" b="0" i="0" u="none" strike="noStrike" kern="1200" cap="none">
                <a:solidFill>
                  <a:schemeClr val="dk1"/>
                </a:solidFill>
                <a:latin typeface="Arial"/>
                <a:ea typeface="Arial"/>
                <a:cs typeface="Arial"/>
                <a:sym typeface="Arial"/>
              </a:defRPr>
            </a:lvl4pPr>
            <a:lvl5pPr marL="2438339" marR="0" lvl="4" indent="0" algn="l" defTabSz="914400" rtl="0" eaLnBrk="1" latinLnBrk="0" hangingPunct="1">
              <a:lnSpc>
                <a:spcPct val="100000"/>
              </a:lnSpc>
              <a:spcBef>
                <a:spcPts val="0"/>
              </a:spcBef>
              <a:spcAft>
                <a:spcPts val="0"/>
              </a:spcAft>
              <a:buClr>
                <a:schemeClr val="dk1"/>
              </a:buClr>
              <a:buFont typeface="Arial"/>
              <a:buNone/>
              <a:defRPr sz="2400" b="0" i="0" u="none" strike="noStrike" kern="1200" cap="none">
                <a:solidFill>
                  <a:schemeClr val="dk1"/>
                </a:solidFill>
                <a:latin typeface="Arial"/>
                <a:ea typeface="Arial"/>
                <a:cs typeface="Arial"/>
                <a:sym typeface="Arial"/>
              </a:defRPr>
            </a:lvl5pPr>
            <a:lvl6pPr marL="3047924" marR="0" lvl="5" indent="0" algn="l" defTabSz="914400" rtl="0" eaLnBrk="1" latinLnBrk="0" hangingPunct="1">
              <a:lnSpc>
                <a:spcPct val="100000"/>
              </a:lnSpc>
              <a:spcBef>
                <a:spcPts val="0"/>
              </a:spcBef>
              <a:spcAft>
                <a:spcPts val="0"/>
              </a:spcAft>
              <a:buClr>
                <a:schemeClr val="dk1"/>
              </a:buClr>
              <a:buFont typeface="Arial"/>
              <a:buNone/>
              <a:defRPr sz="2400" b="0" i="0" u="none" strike="noStrike" kern="1200" cap="none">
                <a:solidFill>
                  <a:schemeClr val="dk1"/>
                </a:solidFill>
                <a:latin typeface="Arial"/>
                <a:ea typeface="Arial"/>
                <a:cs typeface="Arial"/>
                <a:sym typeface="Arial"/>
              </a:defRPr>
            </a:lvl6pPr>
            <a:lvl7pPr marL="3657509" marR="0" lvl="6" indent="0" algn="l" defTabSz="914400" rtl="0" eaLnBrk="1" latinLnBrk="0" hangingPunct="1">
              <a:lnSpc>
                <a:spcPct val="100000"/>
              </a:lnSpc>
              <a:spcBef>
                <a:spcPts val="0"/>
              </a:spcBef>
              <a:spcAft>
                <a:spcPts val="0"/>
              </a:spcAft>
              <a:buClr>
                <a:schemeClr val="dk1"/>
              </a:buClr>
              <a:buFont typeface="Arial"/>
              <a:buNone/>
              <a:defRPr sz="2400" b="0" i="0" u="none" strike="noStrike" kern="1200" cap="none">
                <a:solidFill>
                  <a:schemeClr val="dk1"/>
                </a:solidFill>
                <a:latin typeface="Arial"/>
                <a:ea typeface="Arial"/>
                <a:cs typeface="Arial"/>
                <a:sym typeface="Arial"/>
              </a:defRPr>
            </a:lvl7pPr>
            <a:lvl8pPr marL="4267093" marR="0" lvl="7" indent="0" algn="l" defTabSz="914400" rtl="0" eaLnBrk="1" latinLnBrk="0" hangingPunct="1">
              <a:lnSpc>
                <a:spcPct val="100000"/>
              </a:lnSpc>
              <a:spcBef>
                <a:spcPts val="0"/>
              </a:spcBef>
              <a:spcAft>
                <a:spcPts val="0"/>
              </a:spcAft>
              <a:buClr>
                <a:schemeClr val="dk1"/>
              </a:buClr>
              <a:buFont typeface="Arial"/>
              <a:buNone/>
              <a:defRPr sz="2400" b="0" i="0" u="none" strike="noStrike" kern="1200" cap="none">
                <a:solidFill>
                  <a:schemeClr val="dk1"/>
                </a:solidFill>
                <a:latin typeface="Arial"/>
                <a:ea typeface="Arial"/>
                <a:cs typeface="Arial"/>
                <a:sym typeface="Arial"/>
              </a:defRPr>
            </a:lvl8pPr>
            <a:lvl9pPr marL="4876678" marR="0" lvl="8" indent="0" algn="l" defTabSz="914400" rtl="0" eaLnBrk="1" latinLnBrk="0" hangingPunct="1">
              <a:lnSpc>
                <a:spcPct val="100000"/>
              </a:lnSpc>
              <a:spcBef>
                <a:spcPts val="0"/>
              </a:spcBef>
              <a:spcAft>
                <a:spcPts val="0"/>
              </a:spcAft>
              <a:buClr>
                <a:schemeClr val="dk1"/>
              </a:buClr>
              <a:buFont typeface="Arial"/>
              <a:buNone/>
              <a:defRPr sz="2400" b="0" i="0" u="none" strike="noStrike" kern="1200" cap="none">
                <a:solidFill>
                  <a:schemeClr val="dk1"/>
                </a:solidFill>
                <a:latin typeface="Arial"/>
                <a:ea typeface="Arial"/>
                <a:cs typeface="Arial"/>
                <a:sym typeface="Arial"/>
              </a:defRPr>
            </a:lvl9pPr>
          </a:lstStyle>
          <a:p>
            <a:pPr algn="ctr"/>
            <a:r>
              <a:rPr lang="en-US" sz="2100" b="1" i="1" dirty="0">
                <a:solidFill>
                  <a:schemeClr val="tx1">
                    <a:lumMod val="50000"/>
                    <a:lumOff val="50000"/>
                  </a:schemeClr>
                </a:solidFill>
              </a:rPr>
              <a:t>“</a:t>
            </a:r>
            <a:r>
              <a:rPr lang="en-US" sz="2100" b="1" i="1" dirty="0" err="1">
                <a:solidFill>
                  <a:schemeClr val="tx1">
                    <a:lumMod val="50000"/>
                    <a:lumOff val="50000"/>
                  </a:schemeClr>
                </a:solidFill>
              </a:rPr>
              <a:t>Mr</a:t>
            </a:r>
            <a:r>
              <a:rPr lang="en-US" sz="2100" b="1" i="1" dirty="0">
                <a:solidFill>
                  <a:schemeClr val="tx1">
                    <a:lumMod val="50000"/>
                    <a:lumOff val="50000"/>
                  </a:schemeClr>
                </a:solidFill>
              </a:rPr>
              <a:t> Hegarty, I </a:t>
            </a:r>
            <a:r>
              <a:rPr lang="en-US" sz="2100" b="1" i="1" u="sng" dirty="0">
                <a:solidFill>
                  <a:srgbClr val="FF0000"/>
                </a:solidFill>
              </a:rPr>
              <a:t>can’t</a:t>
            </a:r>
            <a:r>
              <a:rPr lang="en-US" sz="2100" b="1" i="1" dirty="0">
                <a:solidFill>
                  <a:srgbClr val="FF0000"/>
                </a:solidFill>
              </a:rPr>
              <a:t> </a:t>
            </a:r>
            <a:r>
              <a:rPr lang="en-US" sz="2100" b="1" i="1" dirty="0">
                <a:solidFill>
                  <a:schemeClr val="tx1">
                    <a:lumMod val="50000"/>
                    <a:lumOff val="50000"/>
                  </a:schemeClr>
                </a:solidFill>
              </a:rPr>
              <a:t>do these homeworks as they are </a:t>
            </a:r>
            <a:r>
              <a:rPr lang="en-US" sz="2100" b="1" i="1" u="sng" dirty="0">
                <a:solidFill>
                  <a:srgbClr val="FF0000"/>
                </a:solidFill>
              </a:rPr>
              <a:t>too hard and too I’m stupid</a:t>
            </a:r>
            <a:r>
              <a:rPr lang="en-US" sz="2100" b="1" i="1" dirty="0">
                <a:solidFill>
                  <a:schemeClr val="tx1">
                    <a:lumMod val="50000"/>
                    <a:lumOff val="50000"/>
                  </a:schemeClr>
                </a:solidFill>
              </a:rPr>
              <a:t>!”  </a:t>
            </a:r>
            <a:r>
              <a:rPr lang="en-US" sz="2100" b="1" dirty="0">
                <a:solidFill>
                  <a:srgbClr val="00B0F0"/>
                </a:solidFill>
              </a:rPr>
              <a:t>(Hakim)</a:t>
            </a:r>
          </a:p>
          <a:p>
            <a:endParaRPr lang="en-US" sz="1467" b="1" dirty="0"/>
          </a:p>
          <a:p>
            <a:endParaRPr lang="en-US" dirty="0"/>
          </a:p>
        </p:txBody>
      </p:sp>
      <p:pic>
        <p:nvPicPr>
          <p:cNvPr id="6" name="Picture 5">
            <a:extLst>
              <a:ext uri="{FF2B5EF4-FFF2-40B4-BE49-F238E27FC236}">
                <a16:creationId xmlns:a16="http://schemas.microsoft.com/office/drawing/2014/main" id="{C520830A-2089-454F-94AB-B19B957CC73C}"/>
              </a:ext>
            </a:extLst>
          </p:cNvPr>
          <p:cNvPicPr>
            <a:picLocks noChangeAspect="1"/>
          </p:cNvPicPr>
          <p:nvPr/>
        </p:nvPicPr>
        <p:blipFill>
          <a:blip r:embed="rId2"/>
          <a:stretch>
            <a:fillRect/>
          </a:stretch>
        </p:blipFill>
        <p:spPr>
          <a:xfrm>
            <a:off x="2911697" y="2797038"/>
            <a:ext cx="5923684" cy="1557231"/>
          </a:xfrm>
          <a:prstGeom prst="rect">
            <a:avLst/>
          </a:prstGeom>
          <a:ln w="76200">
            <a:solidFill>
              <a:srgbClr val="00B0F0"/>
            </a:solidFill>
          </a:ln>
        </p:spPr>
      </p:pic>
      <p:sp>
        <p:nvSpPr>
          <p:cNvPr id="7" name="TextBox 6">
            <a:extLst>
              <a:ext uri="{FF2B5EF4-FFF2-40B4-BE49-F238E27FC236}">
                <a16:creationId xmlns:a16="http://schemas.microsoft.com/office/drawing/2014/main" id="{266BDBF7-93C3-D84B-9A68-D8B12E51592F}"/>
              </a:ext>
            </a:extLst>
          </p:cNvPr>
          <p:cNvSpPr txBox="1"/>
          <p:nvPr/>
        </p:nvSpPr>
        <p:spPr>
          <a:xfrm>
            <a:off x="1200055" y="5317540"/>
            <a:ext cx="10071129" cy="1154162"/>
          </a:xfrm>
          <a:prstGeom prst="rect">
            <a:avLst/>
          </a:prstGeom>
          <a:solidFill>
            <a:srgbClr val="FFC000"/>
          </a:solidFill>
          <a:ln w="41275">
            <a:solidFill>
              <a:schemeClr val="accent2"/>
            </a:solidFill>
          </a:ln>
        </p:spPr>
        <p:txBody>
          <a:bodyPr wrap="square" rtlCol="0">
            <a:spAutoFit/>
          </a:bodyPr>
          <a:lstStyle/>
          <a:p>
            <a:pPr algn="just"/>
            <a:r>
              <a:rPr lang="en-US" sz="2300" dirty="0"/>
              <a:t>Hakim is upset and thinks he can’t do </a:t>
            </a:r>
            <a:r>
              <a:rPr lang="en-US" sz="2300" dirty="0" err="1"/>
              <a:t>maths</a:t>
            </a:r>
            <a:r>
              <a:rPr lang="en-US" sz="2300" dirty="0"/>
              <a:t>. </a:t>
            </a:r>
          </a:p>
          <a:p>
            <a:pPr algn="just"/>
            <a:r>
              <a:rPr lang="en-US" sz="2300" dirty="0"/>
              <a:t>He is wrong - </a:t>
            </a:r>
            <a:r>
              <a:rPr lang="en-US" sz="2300" b="1" u="sng" dirty="0">
                <a:solidFill>
                  <a:schemeClr val="accent1"/>
                </a:solidFill>
              </a:rPr>
              <a:t>HE CAN DO MATHS!!!! </a:t>
            </a:r>
            <a:r>
              <a:rPr lang="en-US" sz="2300" b="1" dirty="0"/>
              <a:t>  </a:t>
            </a:r>
          </a:p>
          <a:p>
            <a:pPr algn="just"/>
            <a:r>
              <a:rPr lang="en-US" sz="2300" dirty="0"/>
              <a:t>He is getting low scores as he is not watching the video or putting in enough effort.  </a:t>
            </a:r>
          </a:p>
        </p:txBody>
      </p:sp>
      <p:cxnSp>
        <p:nvCxnSpPr>
          <p:cNvPr id="9" name="Straight Arrow Connector 8">
            <a:extLst>
              <a:ext uri="{FF2B5EF4-FFF2-40B4-BE49-F238E27FC236}">
                <a16:creationId xmlns:a16="http://schemas.microsoft.com/office/drawing/2014/main" id="{8D45E196-2179-964F-9179-76583726E427}"/>
              </a:ext>
            </a:extLst>
          </p:cNvPr>
          <p:cNvCxnSpPr>
            <a:cxnSpLocks/>
          </p:cNvCxnSpPr>
          <p:nvPr/>
        </p:nvCxnSpPr>
        <p:spPr>
          <a:xfrm flipH="1">
            <a:off x="6328112" y="3250684"/>
            <a:ext cx="3381704" cy="0"/>
          </a:xfrm>
          <a:prstGeom prst="straightConnector1">
            <a:avLst/>
          </a:prstGeom>
          <a:ln w="34925">
            <a:solidFill>
              <a:srgbClr val="FC93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122637-3587-794B-892B-835E2B515686}"/>
              </a:ext>
            </a:extLst>
          </p:cNvPr>
          <p:cNvSpPr txBox="1"/>
          <p:nvPr/>
        </p:nvSpPr>
        <p:spPr>
          <a:xfrm>
            <a:off x="9368501" y="3057558"/>
            <a:ext cx="2059757" cy="323165"/>
          </a:xfrm>
          <a:prstGeom prst="rect">
            <a:avLst/>
          </a:prstGeom>
          <a:solidFill>
            <a:srgbClr val="FFC000"/>
          </a:solidFill>
          <a:ln w="41275">
            <a:solidFill>
              <a:schemeClr val="accent2"/>
            </a:solidFill>
          </a:ln>
        </p:spPr>
        <p:txBody>
          <a:bodyPr wrap="square" rtlCol="0">
            <a:spAutoFit/>
          </a:bodyPr>
          <a:lstStyle/>
          <a:p>
            <a:pPr algn="just"/>
            <a:r>
              <a:rPr lang="en-US" sz="1500" dirty="0"/>
              <a:t>No video watched.</a:t>
            </a:r>
          </a:p>
        </p:txBody>
      </p:sp>
      <p:sp>
        <p:nvSpPr>
          <p:cNvPr id="13" name="TextBox 12">
            <a:extLst>
              <a:ext uri="{FF2B5EF4-FFF2-40B4-BE49-F238E27FC236}">
                <a16:creationId xmlns:a16="http://schemas.microsoft.com/office/drawing/2014/main" id="{5963F33B-3857-4D4B-A9C1-BCBEFEC97B6D}"/>
              </a:ext>
            </a:extLst>
          </p:cNvPr>
          <p:cNvSpPr txBox="1"/>
          <p:nvPr/>
        </p:nvSpPr>
        <p:spPr>
          <a:xfrm>
            <a:off x="597348" y="2974053"/>
            <a:ext cx="1439914" cy="323165"/>
          </a:xfrm>
          <a:prstGeom prst="rect">
            <a:avLst/>
          </a:prstGeom>
          <a:solidFill>
            <a:srgbClr val="FFC000"/>
          </a:solidFill>
          <a:ln w="41275">
            <a:solidFill>
              <a:schemeClr val="accent2"/>
            </a:solidFill>
          </a:ln>
        </p:spPr>
        <p:txBody>
          <a:bodyPr wrap="square" rtlCol="0">
            <a:spAutoFit/>
          </a:bodyPr>
          <a:lstStyle/>
          <a:p>
            <a:pPr algn="just"/>
            <a:r>
              <a:rPr lang="en-US" sz="1500" dirty="0"/>
              <a:t>Very low scores</a:t>
            </a:r>
          </a:p>
        </p:txBody>
      </p:sp>
      <p:cxnSp>
        <p:nvCxnSpPr>
          <p:cNvPr id="14" name="Straight Arrow Connector 13">
            <a:extLst>
              <a:ext uri="{FF2B5EF4-FFF2-40B4-BE49-F238E27FC236}">
                <a16:creationId xmlns:a16="http://schemas.microsoft.com/office/drawing/2014/main" id="{B1ABD160-5B28-8B45-8D41-160411A4BDDF}"/>
              </a:ext>
            </a:extLst>
          </p:cNvPr>
          <p:cNvCxnSpPr>
            <a:cxnSpLocks/>
          </p:cNvCxnSpPr>
          <p:nvPr/>
        </p:nvCxnSpPr>
        <p:spPr>
          <a:xfrm>
            <a:off x="2037262" y="3237546"/>
            <a:ext cx="2343808" cy="0"/>
          </a:xfrm>
          <a:prstGeom prst="straightConnector1">
            <a:avLst/>
          </a:prstGeom>
          <a:ln w="34925">
            <a:solidFill>
              <a:srgbClr val="FC93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554E966-DBF9-084B-8B6C-8DF53EE7A2F7}"/>
              </a:ext>
            </a:extLst>
          </p:cNvPr>
          <p:cNvCxnSpPr>
            <a:cxnSpLocks/>
          </p:cNvCxnSpPr>
          <p:nvPr/>
        </p:nvCxnSpPr>
        <p:spPr>
          <a:xfrm flipH="1">
            <a:off x="6966615" y="4267887"/>
            <a:ext cx="2680139" cy="0"/>
          </a:xfrm>
          <a:prstGeom prst="straightConnector1">
            <a:avLst/>
          </a:prstGeom>
          <a:ln w="34925">
            <a:solidFill>
              <a:srgbClr val="FC93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4BE71441-0D48-C846-9A8B-738103E43FA3}"/>
              </a:ext>
            </a:extLst>
          </p:cNvPr>
          <p:cNvSpPr/>
          <p:nvPr/>
        </p:nvSpPr>
        <p:spPr>
          <a:xfrm>
            <a:off x="5959969" y="3029793"/>
            <a:ext cx="360260" cy="239285"/>
          </a:xfrm>
          <a:prstGeom prst="ellipse">
            <a:avLst/>
          </a:prstGeom>
          <a:noFill/>
          <a:ln w="57150">
            <a:solidFill>
              <a:srgbClr val="FC9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Oval 20">
            <a:extLst>
              <a:ext uri="{FF2B5EF4-FFF2-40B4-BE49-F238E27FC236}">
                <a16:creationId xmlns:a16="http://schemas.microsoft.com/office/drawing/2014/main" id="{A9692C5E-A3A1-7C4B-ADFB-8CBCDF950669}"/>
              </a:ext>
            </a:extLst>
          </p:cNvPr>
          <p:cNvSpPr/>
          <p:nvPr/>
        </p:nvSpPr>
        <p:spPr>
          <a:xfrm>
            <a:off x="6407562" y="4054251"/>
            <a:ext cx="559053" cy="239285"/>
          </a:xfrm>
          <a:prstGeom prst="ellipse">
            <a:avLst/>
          </a:prstGeom>
          <a:noFill/>
          <a:ln w="57150">
            <a:solidFill>
              <a:srgbClr val="FC9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F2CB8AE8-95D7-1F4C-B7BE-4EDD696C019E}"/>
              </a:ext>
            </a:extLst>
          </p:cNvPr>
          <p:cNvCxnSpPr>
            <a:cxnSpLocks/>
          </p:cNvCxnSpPr>
          <p:nvPr/>
        </p:nvCxnSpPr>
        <p:spPr>
          <a:xfrm>
            <a:off x="2046734" y="3253118"/>
            <a:ext cx="2351692" cy="973464"/>
          </a:xfrm>
          <a:prstGeom prst="straightConnector1">
            <a:avLst/>
          </a:prstGeom>
          <a:ln w="34925">
            <a:solidFill>
              <a:srgbClr val="FC93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D1A55AE-78F3-4944-AC10-86FBE6134DB1}"/>
              </a:ext>
            </a:extLst>
          </p:cNvPr>
          <p:cNvSpPr txBox="1"/>
          <p:nvPr/>
        </p:nvSpPr>
        <p:spPr>
          <a:xfrm>
            <a:off x="9408610" y="4054251"/>
            <a:ext cx="2019648" cy="323165"/>
          </a:xfrm>
          <a:prstGeom prst="rect">
            <a:avLst/>
          </a:prstGeom>
          <a:solidFill>
            <a:srgbClr val="FFC000"/>
          </a:solidFill>
          <a:ln w="41275">
            <a:solidFill>
              <a:schemeClr val="accent2"/>
            </a:solidFill>
          </a:ln>
        </p:spPr>
        <p:txBody>
          <a:bodyPr wrap="square" rtlCol="0">
            <a:spAutoFit/>
          </a:bodyPr>
          <a:lstStyle/>
          <a:p>
            <a:pPr algn="just"/>
            <a:r>
              <a:rPr lang="en-US" sz="1500" dirty="0"/>
              <a:t>Spent only 2 mins quiz.</a:t>
            </a:r>
          </a:p>
        </p:txBody>
      </p:sp>
    </p:spTree>
    <p:extLst>
      <p:ext uri="{BB962C8B-B14F-4D97-AF65-F5344CB8AC3E}">
        <p14:creationId xmlns:p14="http://schemas.microsoft.com/office/powerpoint/2010/main" val="1938103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958"/>
          <p:cNvPicPr preferRelativeResize="0"/>
          <p:nvPr/>
        </p:nvPicPr>
        <p:blipFill rotWithShape="1">
          <a:blip r:embed="rId2">
            <a:alphaModFix/>
          </a:blip>
          <a:srcRect l="2732" t="1236" r="4468" b="2906"/>
          <a:stretch/>
        </p:blipFill>
        <p:spPr>
          <a:xfrm>
            <a:off x="420986" y="807564"/>
            <a:ext cx="6446067" cy="5794218"/>
          </a:xfrm>
          <a:prstGeom prst="rect">
            <a:avLst/>
          </a:prstGeom>
          <a:noFill/>
          <a:ln w="76200">
            <a:solidFill>
              <a:srgbClr val="00B0F0"/>
            </a:solidFill>
          </a:ln>
        </p:spPr>
      </p:pic>
      <p:sp>
        <p:nvSpPr>
          <p:cNvPr id="5" name="Title 1">
            <a:extLst>
              <a:ext uri="{FF2B5EF4-FFF2-40B4-BE49-F238E27FC236}">
                <a16:creationId xmlns:a16="http://schemas.microsoft.com/office/drawing/2014/main" id="{C2C2DA32-3B07-7044-B57F-A6D8F117BF68}"/>
              </a:ext>
            </a:extLst>
          </p:cNvPr>
          <p:cNvSpPr txBox="1">
            <a:spLocks/>
          </p:cNvSpPr>
          <p:nvPr/>
        </p:nvSpPr>
        <p:spPr>
          <a:xfrm>
            <a:off x="0" y="0"/>
            <a:ext cx="12192000" cy="1204384"/>
          </a:xfrm>
          <a:prstGeom prst="rect">
            <a:avLst/>
          </a:prstGeom>
          <a:noFill/>
          <a:ln>
            <a:noFill/>
          </a:ln>
        </p:spPr>
        <p:txBody>
          <a:bodyPr vert="horz" lIns="91425" tIns="91425" rIns="91425" bIns="91425" rtlCol="0" anchor="t" anchorCtr="0">
            <a:norm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200" b="1" dirty="0">
                <a:solidFill>
                  <a:srgbClr val="00B0F0"/>
                </a:solidFill>
              </a:rPr>
              <a:t>What happens when students decide </a:t>
            </a:r>
            <a:r>
              <a:rPr lang="en-GB" sz="3200" b="1" u="sng" dirty="0">
                <a:solidFill>
                  <a:srgbClr val="00B0F0"/>
                </a:solidFill>
              </a:rPr>
              <a:t>not</a:t>
            </a:r>
            <a:r>
              <a:rPr lang="en-GB" sz="3200" b="1" dirty="0">
                <a:solidFill>
                  <a:srgbClr val="00B0F0"/>
                </a:solidFill>
              </a:rPr>
              <a:t> to watch the video?</a:t>
            </a:r>
          </a:p>
        </p:txBody>
      </p:sp>
      <p:sp>
        <p:nvSpPr>
          <p:cNvPr id="7" name="TextBox 6">
            <a:extLst>
              <a:ext uri="{FF2B5EF4-FFF2-40B4-BE49-F238E27FC236}">
                <a16:creationId xmlns:a16="http://schemas.microsoft.com/office/drawing/2014/main" id="{B4AF6FF3-237E-9F4F-9C4C-48E11930852D}"/>
              </a:ext>
            </a:extLst>
          </p:cNvPr>
          <p:cNvSpPr txBox="1"/>
          <p:nvPr/>
        </p:nvSpPr>
        <p:spPr>
          <a:xfrm>
            <a:off x="7235092" y="2058696"/>
            <a:ext cx="4723053" cy="3631763"/>
          </a:xfrm>
          <a:prstGeom prst="rect">
            <a:avLst/>
          </a:prstGeom>
          <a:solidFill>
            <a:srgbClr val="FFC000"/>
          </a:solidFill>
          <a:ln w="41275">
            <a:solidFill>
              <a:schemeClr val="accent2"/>
            </a:solidFill>
          </a:ln>
        </p:spPr>
        <p:txBody>
          <a:bodyPr wrap="square" rtlCol="0">
            <a:spAutoFit/>
          </a:bodyPr>
          <a:lstStyle/>
          <a:p>
            <a:pPr algn="just"/>
            <a:r>
              <a:rPr lang="en-US" sz="2300" b="1" dirty="0">
                <a:solidFill>
                  <a:schemeClr val="accent1"/>
                </a:solidFill>
              </a:rPr>
              <a:t>Hakim smashes it!!!!!!!!!</a:t>
            </a:r>
          </a:p>
          <a:p>
            <a:pPr algn="just"/>
            <a:r>
              <a:rPr lang="en-US" sz="2300" dirty="0" err="1"/>
              <a:t>Mr</a:t>
            </a:r>
            <a:r>
              <a:rPr lang="en-US" sz="2300" dirty="0"/>
              <a:t> Hegarty reminded Hakim that he needs to spend longer on his homework, watch the video, take notes and write down all his workings.  The next week Hakim completed a much harder homework, got it all correct and wrote back a comment to say thanks and he now knows how to improve and succeed.</a:t>
            </a:r>
          </a:p>
        </p:txBody>
      </p:sp>
      <p:cxnSp>
        <p:nvCxnSpPr>
          <p:cNvPr id="8" name="Straight Arrow Connector 7">
            <a:extLst>
              <a:ext uri="{FF2B5EF4-FFF2-40B4-BE49-F238E27FC236}">
                <a16:creationId xmlns:a16="http://schemas.microsoft.com/office/drawing/2014/main" id="{E6094024-E907-464C-9E49-5B0A1115E24C}"/>
              </a:ext>
            </a:extLst>
          </p:cNvPr>
          <p:cNvCxnSpPr>
            <a:cxnSpLocks/>
          </p:cNvCxnSpPr>
          <p:nvPr/>
        </p:nvCxnSpPr>
        <p:spPr>
          <a:xfrm flipH="1">
            <a:off x="2956034" y="3799490"/>
            <a:ext cx="4279058" cy="2498834"/>
          </a:xfrm>
          <a:prstGeom prst="straightConnector1">
            <a:avLst/>
          </a:prstGeom>
          <a:ln w="34925">
            <a:solidFill>
              <a:srgbClr val="FC93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467" y="6152274"/>
            <a:ext cx="408940" cy="2921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937" y="6121068"/>
            <a:ext cx="408940" cy="292100"/>
          </a:xfrm>
          <a:prstGeom prst="rect">
            <a:avLst/>
          </a:prstGeom>
        </p:spPr>
      </p:pic>
    </p:spTree>
    <p:extLst>
      <p:ext uri="{BB962C8B-B14F-4D97-AF65-F5344CB8AC3E}">
        <p14:creationId xmlns:p14="http://schemas.microsoft.com/office/powerpoint/2010/main" val="607769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800" b="1" dirty="0">
                <a:solidFill>
                  <a:srgbClr val="00B0F0"/>
                </a:solidFill>
              </a:rPr>
              <a:t>There are </a:t>
            </a:r>
            <a:r>
              <a:rPr lang="en-GB" sz="3800" b="1" u="sng" dirty="0">
                <a:solidFill>
                  <a:srgbClr val="00B0F0"/>
                </a:solidFill>
              </a:rPr>
              <a:t>3 things</a:t>
            </a:r>
            <a:r>
              <a:rPr lang="en-GB" sz="3800" b="1" dirty="0">
                <a:solidFill>
                  <a:srgbClr val="00B0F0"/>
                </a:solidFill>
              </a:rPr>
              <a:t> that will help you thrive in maths:</a:t>
            </a:r>
          </a:p>
        </p:txBody>
      </p:sp>
      <p:sp>
        <p:nvSpPr>
          <p:cNvPr id="26" name="TextBox 25">
            <a:extLst>
              <a:ext uri="{FF2B5EF4-FFF2-40B4-BE49-F238E27FC236}">
                <a16:creationId xmlns:a16="http://schemas.microsoft.com/office/drawing/2014/main" id="{6AB9F70E-3D9D-9D45-BDA9-6C9C84BDC887}"/>
              </a:ext>
            </a:extLst>
          </p:cNvPr>
          <p:cNvSpPr txBox="1"/>
          <p:nvPr/>
        </p:nvSpPr>
        <p:spPr>
          <a:xfrm>
            <a:off x="489398" y="996211"/>
            <a:ext cx="11204620" cy="2215991"/>
          </a:xfrm>
          <a:prstGeom prst="rect">
            <a:avLst/>
          </a:prstGeom>
          <a:solidFill>
            <a:srgbClr val="FFC000"/>
          </a:solidFill>
          <a:ln w="41275">
            <a:solidFill>
              <a:schemeClr val="accent2"/>
            </a:solidFill>
          </a:ln>
        </p:spPr>
        <p:txBody>
          <a:bodyPr wrap="square" rtlCol="0">
            <a:spAutoFit/>
          </a:bodyPr>
          <a:lstStyle/>
          <a:p>
            <a:pPr algn="just"/>
            <a:r>
              <a:rPr lang="en-US" b="1" u="sng" dirty="0">
                <a:solidFill>
                  <a:srgbClr val="0070C0"/>
                </a:solidFill>
              </a:rPr>
              <a:t>1) You have to have a positive mindset and belief:</a:t>
            </a:r>
            <a:r>
              <a:rPr lang="en-US" b="1" dirty="0">
                <a:solidFill>
                  <a:srgbClr val="0070C0"/>
                </a:solidFill>
              </a:rPr>
              <a:t> </a:t>
            </a:r>
          </a:p>
          <a:p>
            <a:pPr algn="just"/>
            <a:r>
              <a:rPr lang="en-US" sz="1400" dirty="0"/>
              <a:t>You need to believe you can improve and can succeed in </a:t>
            </a:r>
            <a:r>
              <a:rPr lang="en-US" sz="1400" dirty="0" err="1"/>
              <a:t>maths</a:t>
            </a:r>
            <a:r>
              <a:rPr lang="en-US" sz="1400" dirty="0"/>
              <a:t>.  You definitely can do better than you thought possible so start believing that today!</a:t>
            </a:r>
          </a:p>
          <a:p>
            <a:pPr algn="just"/>
            <a:endParaRPr lang="en-US" sz="1400" b="1" u="sng" dirty="0">
              <a:solidFill>
                <a:srgbClr val="0070C0"/>
              </a:solidFill>
            </a:endParaRPr>
          </a:p>
          <a:p>
            <a:pPr algn="just"/>
            <a:r>
              <a:rPr lang="en-US" b="1" u="sng" dirty="0">
                <a:solidFill>
                  <a:srgbClr val="0070C0"/>
                </a:solidFill>
              </a:rPr>
              <a:t>2) You have to work incredibly hard:</a:t>
            </a:r>
            <a:r>
              <a:rPr lang="en-US" b="1" dirty="0">
                <a:solidFill>
                  <a:srgbClr val="0070C0"/>
                </a:solidFill>
              </a:rPr>
              <a:t>   </a:t>
            </a:r>
            <a:endParaRPr lang="en-US" dirty="0"/>
          </a:p>
          <a:p>
            <a:pPr algn="just"/>
            <a:r>
              <a:rPr lang="en-US" sz="1400" dirty="0"/>
              <a:t>When you work hard and follow your teacher’s guidance you will improve quickly.  You have to always concentrate and listen carefully, write your </a:t>
            </a:r>
            <a:r>
              <a:rPr lang="en-US" sz="1400" dirty="0" err="1"/>
              <a:t>maths</a:t>
            </a:r>
            <a:r>
              <a:rPr lang="en-US" sz="1400" dirty="0"/>
              <a:t> down with care, copy down modelled examples from your teacher and concentrate hard when </a:t>
            </a:r>
            <a:r>
              <a:rPr lang="en-US" sz="1400" dirty="0" err="1"/>
              <a:t>practising</a:t>
            </a:r>
            <a:r>
              <a:rPr lang="en-US" sz="1400" dirty="0"/>
              <a:t> questions.</a:t>
            </a:r>
          </a:p>
          <a:p>
            <a:pPr marL="342900" indent="-342900" algn="just">
              <a:buFont typeface="+mj-lt"/>
              <a:buAutoNum type="arabicPeriod"/>
            </a:pPr>
            <a:endParaRPr lang="en-US" sz="1400" b="1" u="sng" dirty="0">
              <a:solidFill>
                <a:srgbClr val="0070C0"/>
              </a:solidFill>
            </a:endParaRPr>
          </a:p>
          <a:p>
            <a:pPr algn="just"/>
            <a:r>
              <a:rPr lang="en-US" b="1" u="sng" dirty="0">
                <a:solidFill>
                  <a:srgbClr val="0070C0"/>
                </a:solidFill>
              </a:rPr>
              <a:t>3) You need support:</a:t>
            </a:r>
            <a:r>
              <a:rPr lang="en-US" b="1" dirty="0">
                <a:solidFill>
                  <a:srgbClr val="0070C0"/>
                </a:solidFill>
              </a:rPr>
              <a:t>   </a:t>
            </a:r>
            <a:endParaRPr lang="en-US" dirty="0"/>
          </a:p>
          <a:p>
            <a:pPr algn="just"/>
            <a:r>
              <a:rPr lang="en-US" sz="1400" dirty="0"/>
              <a:t>You need the best support / teaching.  In class that is a teacher who explains the </a:t>
            </a:r>
            <a:r>
              <a:rPr lang="en-US" sz="1400" dirty="0" err="1"/>
              <a:t>maths</a:t>
            </a:r>
            <a:r>
              <a:rPr lang="en-US" sz="1400" dirty="0"/>
              <a:t> well, models for you good examples and inspires you.</a:t>
            </a:r>
          </a:p>
        </p:txBody>
      </p:sp>
      <p:grpSp>
        <p:nvGrpSpPr>
          <p:cNvPr id="37" name="Group 36">
            <a:extLst>
              <a:ext uri="{FF2B5EF4-FFF2-40B4-BE49-F238E27FC236}">
                <a16:creationId xmlns:a16="http://schemas.microsoft.com/office/drawing/2014/main" id="{9692F929-8AE8-8C42-B146-396589B755A1}"/>
              </a:ext>
            </a:extLst>
          </p:cNvPr>
          <p:cNvGrpSpPr/>
          <p:nvPr/>
        </p:nvGrpSpPr>
        <p:grpSpPr>
          <a:xfrm>
            <a:off x="2024740" y="3677585"/>
            <a:ext cx="8061651" cy="2863175"/>
            <a:chOff x="1604863" y="3332352"/>
            <a:chExt cx="9246637" cy="3255054"/>
          </a:xfrm>
        </p:grpSpPr>
        <p:sp>
          <p:nvSpPr>
            <p:cNvPr id="27" name="Shape 274">
              <a:extLst>
                <a:ext uri="{FF2B5EF4-FFF2-40B4-BE49-F238E27FC236}">
                  <a16:creationId xmlns:a16="http://schemas.microsoft.com/office/drawing/2014/main" id="{A499B117-CCC8-244B-9C85-836740296F6F}"/>
                </a:ext>
              </a:extLst>
            </p:cNvPr>
            <p:cNvSpPr txBox="1"/>
            <p:nvPr/>
          </p:nvSpPr>
          <p:spPr>
            <a:xfrm>
              <a:off x="4469267" y="3332352"/>
              <a:ext cx="1633200" cy="1075200"/>
            </a:xfrm>
            <a:prstGeom prst="rect">
              <a:avLst/>
            </a:prstGeom>
            <a:noFill/>
            <a:ln>
              <a:noFill/>
            </a:ln>
          </p:spPr>
          <p:txBody>
            <a:bodyPr lIns="91425" tIns="91425" rIns="91425" bIns="91425" anchor="t" anchorCtr="0">
              <a:noAutofit/>
            </a:bodyPr>
            <a:lstStyle/>
            <a:p>
              <a:pPr marL="342900" marR="0" lvl="0" indent="-342900" algn="l" rtl="0">
                <a:lnSpc>
                  <a:spcPct val="100000"/>
                </a:lnSpc>
                <a:spcBef>
                  <a:spcPts val="0"/>
                </a:spcBef>
                <a:spcAft>
                  <a:spcPts val="0"/>
                </a:spcAft>
                <a:buClr>
                  <a:schemeClr val="dk1"/>
                </a:buClr>
                <a:buSzPct val="25000"/>
                <a:buFont typeface="Arial"/>
                <a:buNone/>
              </a:pPr>
              <a:r>
                <a:rPr lang="en" sz="3000" b="1" i="0" u="none" strike="noStrike" cap="none" dirty="0">
                  <a:solidFill>
                    <a:srgbClr val="00B0F0"/>
                  </a:solidFill>
                  <a:latin typeface="Calibri"/>
                  <a:ea typeface="Calibri"/>
                  <a:cs typeface="Calibri"/>
                  <a:sym typeface="Calibri"/>
                </a:rPr>
                <a:t>Hard</a:t>
              </a:r>
            </a:p>
            <a:p>
              <a:pPr marL="342900" marR="0" lvl="0" indent="-342900" algn="l" rtl="0">
                <a:lnSpc>
                  <a:spcPct val="100000"/>
                </a:lnSpc>
                <a:spcBef>
                  <a:spcPts val="0"/>
                </a:spcBef>
                <a:spcAft>
                  <a:spcPts val="0"/>
                </a:spcAft>
                <a:buClr>
                  <a:schemeClr val="dk1"/>
                </a:buClr>
                <a:buSzPct val="25000"/>
                <a:buFont typeface="Arial"/>
                <a:buNone/>
              </a:pPr>
              <a:r>
                <a:rPr lang="en" sz="3000" b="1" dirty="0">
                  <a:solidFill>
                    <a:srgbClr val="00B0F0"/>
                  </a:solidFill>
                  <a:latin typeface="Calibri"/>
                  <a:ea typeface="Calibri"/>
                  <a:cs typeface="Calibri"/>
                  <a:sym typeface="Calibri"/>
                </a:rPr>
                <a:t>w</a:t>
              </a:r>
              <a:r>
                <a:rPr lang="en" sz="3000" b="1" i="0" u="none" strike="noStrike" cap="none" dirty="0">
                  <a:solidFill>
                    <a:srgbClr val="00B0F0"/>
                  </a:solidFill>
                  <a:latin typeface="Calibri"/>
                  <a:ea typeface="Calibri"/>
                  <a:cs typeface="Calibri"/>
                  <a:sym typeface="Calibri"/>
                </a:rPr>
                <a:t>ork</a:t>
              </a:r>
            </a:p>
          </p:txBody>
        </p:sp>
        <p:pic>
          <p:nvPicPr>
            <p:cNvPr id="28" name="Shape 275">
              <a:extLst>
                <a:ext uri="{FF2B5EF4-FFF2-40B4-BE49-F238E27FC236}">
                  <a16:creationId xmlns:a16="http://schemas.microsoft.com/office/drawing/2014/main" id="{08520894-C167-A44C-B41A-7F180EF3A979}"/>
                </a:ext>
              </a:extLst>
            </p:cNvPr>
            <p:cNvPicPr preferRelativeResize="0"/>
            <p:nvPr/>
          </p:nvPicPr>
          <p:blipFill rotWithShape="1">
            <a:blip r:embed="rId2">
              <a:alphaModFix/>
            </a:blip>
            <a:srcRect/>
            <a:stretch/>
          </p:blipFill>
          <p:spPr>
            <a:xfrm>
              <a:off x="1751671" y="4493400"/>
              <a:ext cx="1771020" cy="1890662"/>
            </a:xfrm>
            <a:prstGeom prst="rect">
              <a:avLst/>
            </a:prstGeom>
            <a:noFill/>
            <a:ln>
              <a:noFill/>
            </a:ln>
          </p:spPr>
        </p:pic>
        <p:sp>
          <p:nvSpPr>
            <p:cNvPr id="29" name="Shape 276">
              <a:extLst>
                <a:ext uri="{FF2B5EF4-FFF2-40B4-BE49-F238E27FC236}">
                  <a16:creationId xmlns:a16="http://schemas.microsoft.com/office/drawing/2014/main" id="{D8F437F1-7362-2F4E-B633-0DA3C9A886E9}"/>
                </a:ext>
              </a:extLst>
            </p:cNvPr>
            <p:cNvSpPr txBox="1"/>
            <p:nvPr/>
          </p:nvSpPr>
          <p:spPr>
            <a:xfrm>
              <a:off x="1984177" y="3505602"/>
              <a:ext cx="1306007" cy="6294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Calibri"/>
                <a:buNone/>
              </a:pPr>
              <a:r>
                <a:rPr lang="en" sz="3000" b="1" i="0" u="none" strike="noStrike" cap="none" dirty="0">
                  <a:solidFill>
                    <a:srgbClr val="00B0F0"/>
                  </a:solidFill>
                  <a:latin typeface="Calibri"/>
                  <a:ea typeface="Calibri"/>
                  <a:cs typeface="Calibri"/>
                  <a:sym typeface="Calibri"/>
                </a:rPr>
                <a:t>Belief </a:t>
              </a:r>
            </a:p>
          </p:txBody>
        </p:sp>
        <p:pic>
          <p:nvPicPr>
            <p:cNvPr id="30" name="Shape 277">
              <a:extLst>
                <a:ext uri="{FF2B5EF4-FFF2-40B4-BE49-F238E27FC236}">
                  <a16:creationId xmlns:a16="http://schemas.microsoft.com/office/drawing/2014/main" id="{BEBBF5B7-3288-1F46-B4C0-DB95B4F17E1E}"/>
                </a:ext>
              </a:extLst>
            </p:cNvPr>
            <p:cNvPicPr preferRelativeResize="0"/>
            <p:nvPr/>
          </p:nvPicPr>
          <p:blipFill rotWithShape="1">
            <a:blip r:embed="rId3">
              <a:alphaModFix/>
            </a:blip>
            <a:srcRect/>
            <a:stretch/>
          </p:blipFill>
          <p:spPr>
            <a:xfrm>
              <a:off x="4071704" y="4493400"/>
              <a:ext cx="1902620" cy="1890662"/>
            </a:xfrm>
            <a:prstGeom prst="rect">
              <a:avLst/>
            </a:prstGeom>
            <a:noFill/>
            <a:ln>
              <a:noFill/>
            </a:ln>
          </p:spPr>
        </p:pic>
        <p:sp>
          <p:nvSpPr>
            <p:cNvPr id="31" name="Shape 280">
              <a:extLst>
                <a:ext uri="{FF2B5EF4-FFF2-40B4-BE49-F238E27FC236}">
                  <a16:creationId xmlns:a16="http://schemas.microsoft.com/office/drawing/2014/main" id="{618636C3-F630-6D46-9BF3-BD23AE0D6FA5}"/>
                </a:ext>
              </a:extLst>
            </p:cNvPr>
            <p:cNvSpPr txBox="1"/>
            <p:nvPr/>
          </p:nvSpPr>
          <p:spPr>
            <a:xfrm>
              <a:off x="6393042" y="3382002"/>
              <a:ext cx="1684500" cy="9759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Calibri"/>
                <a:buNone/>
              </a:pPr>
              <a:r>
                <a:rPr lang="en" sz="3000" b="1" i="0" u="none" strike="noStrike" cap="none" dirty="0">
                  <a:solidFill>
                    <a:srgbClr val="00B0F0"/>
                  </a:solidFill>
                  <a:latin typeface="Calibri"/>
                  <a:ea typeface="Calibri"/>
                  <a:cs typeface="Calibri"/>
                  <a:sym typeface="Calibri"/>
                </a:rPr>
                <a:t>Support</a:t>
              </a:r>
            </a:p>
          </p:txBody>
        </p:sp>
        <p:sp>
          <p:nvSpPr>
            <p:cNvPr id="32" name="Shape 281">
              <a:extLst>
                <a:ext uri="{FF2B5EF4-FFF2-40B4-BE49-F238E27FC236}">
                  <a16:creationId xmlns:a16="http://schemas.microsoft.com/office/drawing/2014/main" id="{57517AAF-49E8-BA4B-AA94-C9B26C586312}"/>
                </a:ext>
              </a:extLst>
            </p:cNvPr>
            <p:cNvSpPr txBox="1"/>
            <p:nvPr/>
          </p:nvSpPr>
          <p:spPr>
            <a:xfrm>
              <a:off x="8159017" y="3710352"/>
              <a:ext cx="418200" cy="319200"/>
            </a:xfrm>
            <a:prstGeom prst="rect">
              <a:avLst/>
            </a:prstGeom>
            <a:noFill/>
            <a:ln>
              <a:noFill/>
            </a:ln>
          </p:spPr>
          <p:txBody>
            <a:bodyPr lIns="91425" tIns="91425" rIns="91425" bIns="91425" anchor="ctr" anchorCtr="0">
              <a:noAutofit/>
            </a:bodyPr>
            <a:lstStyle/>
            <a:p>
              <a:pPr marL="0" marR="0" lvl="0" indent="0" algn="l" rtl="0">
                <a:spcBef>
                  <a:spcPts val="0"/>
                </a:spcBef>
                <a:buClr>
                  <a:schemeClr val="dk2"/>
                </a:buClr>
                <a:buSzPct val="25000"/>
                <a:buFont typeface="Calibri"/>
                <a:buNone/>
              </a:pPr>
              <a:r>
                <a:rPr lang="en" sz="4800" b="1" i="0" u="none" strike="noStrike" cap="none" dirty="0">
                  <a:solidFill>
                    <a:srgbClr val="00B0F0"/>
                  </a:solidFill>
                  <a:latin typeface="Calibri"/>
                  <a:ea typeface="Calibri"/>
                  <a:cs typeface="Calibri"/>
                  <a:sym typeface="Calibri"/>
                </a:rPr>
                <a:t>=</a:t>
              </a:r>
            </a:p>
          </p:txBody>
        </p:sp>
        <p:sp>
          <p:nvSpPr>
            <p:cNvPr id="33" name="Shape 282">
              <a:extLst>
                <a:ext uri="{FF2B5EF4-FFF2-40B4-BE49-F238E27FC236}">
                  <a16:creationId xmlns:a16="http://schemas.microsoft.com/office/drawing/2014/main" id="{BD57C7A9-1444-5845-A5A9-63CD9B828ADF}"/>
                </a:ext>
              </a:extLst>
            </p:cNvPr>
            <p:cNvSpPr txBox="1"/>
            <p:nvPr/>
          </p:nvSpPr>
          <p:spPr>
            <a:xfrm>
              <a:off x="8843370" y="3394481"/>
              <a:ext cx="1849800" cy="975899"/>
            </a:xfrm>
            <a:prstGeom prst="rect">
              <a:avLst/>
            </a:prstGeom>
            <a:noFill/>
            <a:ln>
              <a:noFill/>
            </a:ln>
          </p:spPr>
          <p:txBody>
            <a:bodyPr lIns="91425" tIns="91425" rIns="91425" bIns="91425" anchor="ctr" anchorCtr="0">
              <a:noAutofit/>
            </a:bodyPr>
            <a:lstStyle/>
            <a:p>
              <a:pPr marL="0" marR="0" lvl="0" indent="0" algn="ctr" rtl="0">
                <a:spcBef>
                  <a:spcPts val="0"/>
                </a:spcBef>
                <a:buClr>
                  <a:schemeClr val="dk1"/>
                </a:buClr>
                <a:buSzPct val="25000"/>
                <a:buFont typeface="Calibri"/>
                <a:buNone/>
              </a:pPr>
              <a:r>
                <a:rPr lang="en" sz="3000" b="1" i="0" u="none" strike="noStrike" cap="none" dirty="0">
                  <a:solidFill>
                    <a:srgbClr val="00B0F0"/>
                  </a:solidFill>
                  <a:latin typeface="Calibri"/>
                  <a:ea typeface="Calibri"/>
                  <a:cs typeface="Calibri"/>
                  <a:sym typeface="Calibri"/>
                </a:rPr>
                <a:t>Success in maths</a:t>
              </a:r>
            </a:p>
          </p:txBody>
        </p:sp>
        <p:pic>
          <p:nvPicPr>
            <p:cNvPr id="34" name="Shape 283">
              <a:extLst>
                <a:ext uri="{FF2B5EF4-FFF2-40B4-BE49-F238E27FC236}">
                  <a16:creationId xmlns:a16="http://schemas.microsoft.com/office/drawing/2014/main" id="{D9421943-01C5-8A4B-B853-7BDBA0BA53F4}"/>
                </a:ext>
              </a:extLst>
            </p:cNvPr>
            <p:cNvPicPr preferRelativeResize="0"/>
            <p:nvPr/>
          </p:nvPicPr>
          <p:blipFill rotWithShape="1">
            <a:blip r:embed="rId4">
              <a:alphaModFix/>
            </a:blip>
            <a:srcRect/>
            <a:stretch/>
          </p:blipFill>
          <p:spPr>
            <a:xfrm>
              <a:off x="6140191" y="4608281"/>
              <a:ext cx="2018825" cy="1886139"/>
            </a:xfrm>
            <a:prstGeom prst="rect">
              <a:avLst/>
            </a:prstGeom>
            <a:noFill/>
            <a:ln>
              <a:noFill/>
            </a:ln>
          </p:spPr>
        </p:pic>
        <p:pic>
          <p:nvPicPr>
            <p:cNvPr id="35" name="Shape 284">
              <a:extLst>
                <a:ext uri="{FF2B5EF4-FFF2-40B4-BE49-F238E27FC236}">
                  <a16:creationId xmlns:a16="http://schemas.microsoft.com/office/drawing/2014/main" id="{143ED10D-A8CF-1646-B1E4-DE6DEAC89862}"/>
                </a:ext>
              </a:extLst>
            </p:cNvPr>
            <p:cNvPicPr preferRelativeResize="0"/>
            <p:nvPr/>
          </p:nvPicPr>
          <p:blipFill rotWithShape="1">
            <a:blip r:embed="rId5">
              <a:alphaModFix/>
            </a:blip>
            <a:srcRect/>
            <a:stretch/>
          </p:blipFill>
          <p:spPr>
            <a:xfrm>
              <a:off x="8843370" y="4493400"/>
              <a:ext cx="1788900" cy="1890662"/>
            </a:xfrm>
            <a:prstGeom prst="rect">
              <a:avLst/>
            </a:prstGeom>
            <a:noFill/>
            <a:ln>
              <a:noFill/>
            </a:ln>
          </p:spPr>
        </p:pic>
        <p:sp>
          <p:nvSpPr>
            <p:cNvPr id="36" name="Rectangle 35">
              <a:extLst>
                <a:ext uri="{FF2B5EF4-FFF2-40B4-BE49-F238E27FC236}">
                  <a16:creationId xmlns:a16="http://schemas.microsoft.com/office/drawing/2014/main" id="{EF6ACE4F-A434-4E40-9D30-E0FA8695B5E5}"/>
                </a:ext>
              </a:extLst>
            </p:cNvPr>
            <p:cNvSpPr/>
            <p:nvPr/>
          </p:nvSpPr>
          <p:spPr>
            <a:xfrm>
              <a:off x="1604863" y="3332352"/>
              <a:ext cx="9246637" cy="3255054"/>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3780833" y="3734963"/>
            <a:ext cx="490840" cy="830997"/>
          </a:xfrm>
          <a:prstGeom prst="rect">
            <a:avLst/>
          </a:prstGeom>
        </p:spPr>
        <p:txBody>
          <a:bodyPr wrap="none">
            <a:spAutoFit/>
          </a:bodyPr>
          <a:lstStyle/>
          <a:p>
            <a:r>
              <a:rPr lang="en-GB" sz="4800" b="1" dirty="0">
                <a:solidFill>
                  <a:srgbClr val="00B0F0"/>
                </a:solidFill>
                <a:ea typeface="Calibri"/>
                <a:cs typeface="Calibri"/>
                <a:sym typeface="Calibri"/>
              </a:rPr>
              <a:t>+</a:t>
            </a:r>
            <a:endParaRPr lang="en-US" sz="4800" dirty="0"/>
          </a:p>
        </p:txBody>
      </p:sp>
      <p:sp>
        <p:nvSpPr>
          <p:cNvPr id="16" name="Rectangle 15"/>
          <p:cNvSpPr/>
          <p:nvPr/>
        </p:nvSpPr>
        <p:spPr>
          <a:xfrm>
            <a:off x="5581790" y="3745941"/>
            <a:ext cx="490840" cy="830997"/>
          </a:xfrm>
          <a:prstGeom prst="rect">
            <a:avLst/>
          </a:prstGeom>
        </p:spPr>
        <p:txBody>
          <a:bodyPr wrap="none">
            <a:spAutoFit/>
          </a:bodyPr>
          <a:lstStyle/>
          <a:p>
            <a:r>
              <a:rPr lang="en-GB" sz="4800" b="1" dirty="0">
                <a:solidFill>
                  <a:srgbClr val="00B0F0"/>
                </a:solidFill>
                <a:ea typeface="Calibri"/>
                <a:cs typeface="Calibri"/>
                <a:sym typeface="Calibri"/>
              </a:rPr>
              <a:t>+</a:t>
            </a:r>
            <a:endParaRPr lang="en-US" sz="4800" dirty="0"/>
          </a:p>
        </p:txBody>
      </p:sp>
    </p:spTree>
    <p:extLst>
      <p:ext uri="{BB962C8B-B14F-4D97-AF65-F5344CB8AC3E}">
        <p14:creationId xmlns:p14="http://schemas.microsoft.com/office/powerpoint/2010/main" val="2723652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200" b="1" dirty="0">
                <a:solidFill>
                  <a:srgbClr val="00B0F0"/>
                </a:solidFill>
              </a:rPr>
              <a:t>What happens when students use </a:t>
            </a:r>
            <a:r>
              <a:rPr lang="en-GB" sz="3200" b="1" dirty="0" err="1">
                <a:solidFill>
                  <a:srgbClr val="00B0F0"/>
                </a:solidFill>
              </a:rPr>
              <a:t>Hegartymaths</a:t>
            </a:r>
            <a:r>
              <a:rPr lang="en-GB" sz="3200" b="1" dirty="0">
                <a:solidFill>
                  <a:srgbClr val="00B0F0"/>
                </a:solidFill>
              </a:rPr>
              <a:t> properly?</a:t>
            </a:r>
          </a:p>
        </p:txBody>
      </p:sp>
      <p:sp>
        <p:nvSpPr>
          <p:cNvPr id="10" name="TextBox 9">
            <a:extLst>
              <a:ext uri="{FF2B5EF4-FFF2-40B4-BE49-F238E27FC236}">
                <a16:creationId xmlns:a16="http://schemas.microsoft.com/office/drawing/2014/main" id="{B72BC4FF-1CE9-494A-9A54-461416C5A7EC}"/>
              </a:ext>
            </a:extLst>
          </p:cNvPr>
          <p:cNvSpPr txBox="1"/>
          <p:nvPr/>
        </p:nvSpPr>
        <p:spPr>
          <a:xfrm>
            <a:off x="3017782" y="1017277"/>
            <a:ext cx="6488824" cy="1477328"/>
          </a:xfrm>
          <a:prstGeom prst="rect">
            <a:avLst/>
          </a:prstGeom>
          <a:solidFill>
            <a:srgbClr val="FFC000"/>
          </a:solidFill>
          <a:ln w="41275">
            <a:solidFill>
              <a:schemeClr val="accent2"/>
            </a:solidFill>
          </a:ln>
        </p:spPr>
        <p:txBody>
          <a:bodyPr wrap="square" rtlCol="0">
            <a:spAutoFit/>
          </a:bodyPr>
          <a:lstStyle/>
          <a:p>
            <a:pPr marL="342900" indent="-342900" algn="just">
              <a:buAutoNum type="arabicParenR"/>
            </a:pPr>
            <a:r>
              <a:rPr lang="en-US" b="1" dirty="0">
                <a:solidFill>
                  <a:srgbClr val="0070C0"/>
                </a:solidFill>
              </a:rPr>
              <a:t>Students start enjoying </a:t>
            </a:r>
            <a:r>
              <a:rPr lang="en-US" b="1" dirty="0" err="1">
                <a:solidFill>
                  <a:srgbClr val="0070C0"/>
                </a:solidFill>
              </a:rPr>
              <a:t>maths</a:t>
            </a:r>
            <a:r>
              <a:rPr lang="en-US" b="1" dirty="0">
                <a:solidFill>
                  <a:srgbClr val="0070C0"/>
                </a:solidFill>
              </a:rPr>
              <a:t> and understand more in lessons.</a:t>
            </a:r>
            <a:endParaRPr lang="en-US" dirty="0"/>
          </a:p>
          <a:p>
            <a:pPr marL="342900" indent="-342900" algn="just">
              <a:buAutoNum type="arabicParenR"/>
            </a:pPr>
            <a:endParaRPr lang="en-US" b="1" dirty="0">
              <a:solidFill>
                <a:srgbClr val="0070C0"/>
              </a:solidFill>
            </a:endParaRPr>
          </a:p>
          <a:p>
            <a:pPr marL="342900" indent="-342900" algn="just">
              <a:buAutoNum type="arabicParenR"/>
            </a:pPr>
            <a:r>
              <a:rPr lang="en-US" b="1" dirty="0">
                <a:solidFill>
                  <a:srgbClr val="0070C0"/>
                </a:solidFill>
              </a:rPr>
              <a:t>Students like doing their homework as they feel successful.</a:t>
            </a:r>
          </a:p>
          <a:p>
            <a:pPr marL="342900" indent="-342900" algn="just">
              <a:buAutoNum type="arabicParenR"/>
            </a:pPr>
            <a:endParaRPr lang="en-US" b="1" dirty="0">
              <a:solidFill>
                <a:srgbClr val="0070C0"/>
              </a:solidFill>
            </a:endParaRPr>
          </a:p>
          <a:p>
            <a:pPr marL="342900" indent="-342900" algn="just">
              <a:buAutoNum type="arabicParenR"/>
            </a:pPr>
            <a:r>
              <a:rPr lang="en-US" b="1" dirty="0">
                <a:solidFill>
                  <a:srgbClr val="0070C0"/>
                </a:solidFill>
              </a:rPr>
              <a:t>Students do well in their exams.</a:t>
            </a:r>
            <a:endParaRPr lang="en-US" dirty="0"/>
          </a:p>
        </p:txBody>
      </p:sp>
    </p:spTree>
    <p:extLst>
      <p:ext uri="{BB962C8B-B14F-4D97-AF65-F5344CB8AC3E}">
        <p14:creationId xmlns:p14="http://schemas.microsoft.com/office/powerpoint/2010/main" val="2921213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200" b="1" dirty="0">
                <a:solidFill>
                  <a:srgbClr val="00B0F0"/>
                </a:solidFill>
              </a:rPr>
              <a:t>What happens when students use </a:t>
            </a:r>
            <a:r>
              <a:rPr lang="en-GB" sz="3200" b="1" dirty="0" err="1">
                <a:solidFill>
                  <a:srgbClr val="00B0F0"/>
                </a:solidFill>
              </a:rPr>
              <a:t>Hegartymaths</a:t>
            </a:r>
            <a:r>
              <a:rPr lang="en-GB" sz="3200" b="1" dirty="0">
                <a:solidFill>
                  <a:srgbClr val="00B0F0"/>
                </a:solidFill>
              </a:rPr>
              <a:t> properly?</a:t>
            </a:r>
          </a:p>
        </p:txBody>
      </p:sp>
      <p:sp>
        <p:nvSpPr>
          <p:cNvPr id="10" name="TextBox 9">
            <a:extLst>
              <a:ext uri="{FF2B5EF4-FFF2-40B4-BE49-F238E27FC236}">
                <a16:creationId xmlns:a16="http://schemas.microsoft.com/office/drawing/2014/main" id="{B72BC4FF-1CE9-494A-9A54-461416C5A7EC}"/>
              </a:ext>
            </a:extLst>
          </p:cNvPr>
          <p:cNvSpPr txBox="1"/>
          <p:nvPr/>
        </p:nvSpPr>
        <p:spPr>
          <a:xfrm>
            <a:off x="3017782" y="1017277"/>
            <a:ext cx="6488824" cy="1477328"/>
          </a:xfrm>
          <a:prstGeom prst="rect">
            <a:avLst/>
          </a:prstGeom>
          <a:solidFill>
            <a:srgbClr val="FFC000"/>
          </a:solidFill>
          <a:ln w="41275">
            <a:solidFill>
              <a:schemeClr val="accent2"/>
            </a:solidFill>
          </a:ln>
        </p:spPr>
        <p:txBody>
          <a:bodyPr wrap="square" rtlCol="0">
            <a:spAutoFit/>
          </a:bodyPr>
          <a:lstStyle/>
          <a:p>
            <a:pPr marL="342900" indent="-342900" algn="just">
              <a:buAutoNum type="arabicParenR"/>
            </a:pPr>
            <a:r>
              <a:rPr lang="en-US" b="1" dirty="0">
                <a:solidFill>
                  <a:srgbClr val="0070C0"/>
                </a:solidFill>
              </a:rPr>
              <a:t>Students start enjoying </a:t>
            </a:r>
            <a:r>
              <a:rPr lang="en-US" b="1" dirty="0" err="1">
                <a:solidFill>
                  <a:srgbClr val="0070C0"/>
                </a:solidFill>
              </a:rPr>
              <a:t>maths</a:t>
            </a:r>
            <a:r>
              <a:rPr lang="en-US" b="1" dirty="0">
                <a:solidFill>
                  <a:srgbClr val="0070C0"/>
                </a:solidFill>
              </a:rPr>
              <a:t> and understand more in lessons.</a:t>
            </a:r>
            <a:endParaRPr lang="en-US" dirty="0"/>
          </a:p>
          <a:p>
            <a:pPr marL="342900" indent="-342900" algn="just">
              <a:buAutoNum type="arabicParenR"/>
            </a:pPr>
            <a:endParaRPr lang="en-US" b="1" dirty="0">
              <a:solidFill>
                <a:srgbClr val="0070C0"/>
              </a:solidFill>
            </a:endParaRPr>
          </a:p>
          <a:p>
            <a:pPr marL="342900" indent="-342900" algn="just">
              <a:buAutoNum type="arabicParenR"/>
            </a:pPr>
            <a:r>
              <a:rPr lang="en-US" b="1" dirty="0">
                <a:solidFill>
                  <a:srgbClr val="0070C0"/>
                </a:solidFill>
              </a:rPr>
              <a:t>Students like doing their homework as they feel successful.</a:t>
            </a:r>
          </a:p>
          <a:p>
            <a:pPr marL="342900" indent="-342900" algn="just">
              <a:buAutoNum type="arabicParenR"/>
            </a:pPr>
            <a:endParaRPr lang="en-US" b="1" dirty="0">
              <a:solidFill>
                <a:srgbClr val="0070C0"/>
              </a:solidFill>
            </a:endParaRPr>
          </a:p>
          <a:p>
            <a:pPr marL="342900" indent="-342900" algn="just">
              <a:buAutoNum type="arabicParenR"/>
            </a:pPr>
            <a:r>
              <a:rPr lang="en-US" b="1" dirty="0">
                <a:solidFill>
                  <a:srgbClr val="0070C0"/>
                </a:solidFill>
              </a:rPr>
              <a:t>Students do well in their exams.</a:t>
            </a:r>
            <a:endParaRPr lang="en-US" dirty="0"/>
          </a:p>
        </p:txBody>
      </p:sp>
      <p:pic>
        <p:nvPicPr>
          <p:cNvPr id="11" name="Picture 10">
            <a:extLst>
              <a:ext uri="{FF2B5EF4-FFF2-40B4-BE49-F238E27FC236}">
                <a16:creationId xmlns:a16="http://schemas.microsoft.com/office/drawing/2014/main" id="{3107BBA2-F45B-F140-82E2-D0BE298389FF}"/>
              </a:ext>
            </a:extLst>
          </p:cNvPr>
          <p:cNvPicPr>
            <a:picLocks noChangeAspect="1"/>
          </p:cNvPicPr>
          <p:nvPr/>
        </p:nvPicPr>
        <p:blipFill>
          <a:blip r:embed="rId2"/>
          <a:stretch>
            <a:fillRect/>
          </a:stretch>
        </p:blipFill>
        <p:spPr>
          <a:xfrm>
            <a:off x="969276" y="3392265"/>
            <a:ext cx="10438605" cy="1957239"/>
          </a:xfrm>
          <a:prstGeom prst="rect">
            <a:avLst/>
          </a:prstGeom>
          <a:ln w="38100">
            <a:solidFill>
              <a:srgbClr val="00B0F0"/>
            </a:solidFill>
          </a:ln>
        </p:spPr>
      </p:pic>
    </p:spTree>
    <p:extLst>
      <p:ext uri="{BB962C8B-B14F-4D97-AF65-F5344CB8AC3E}">
        <p14:creationId xmlns:p14="http://schemas.microsoft.com/office/powerpoint/2010/main" val="3295418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200" b="1" dirty="0">
                <a:solidFill>
                  <a:srgbClr val="00B0F0"/>
                </a:solidFill>
              </a:rPr>
              <a:t>What happens when students use </a:t>
            </a:r>
            <a:r>
              <a:rPr lang="en-GB" sz="3200" b="1" dirty="0" err="1">
                <a:solidFill>
                  <a:srgbClr val="00B0F0"/>
                </a:solidFill>
              </a:rPr>
              <a:t>Hegartymaths</a:t>
            </a:r>
            <a:r>
              <a:rPr lang="en-GB" sz="3200" b="1" dirty="0">
                <a:solidFill>
                  <a:srgbClr val="00B0F0"/>
                </a:solidFill>
              </a:rPr>
              <a:t> properly?</a:t>
            </a:r>
          </a:p>
        </p:txBody>
      </p:sp>
      <p:pic>
        <p:nvPicPr>
          <p:cNvPr id="5" name="Picture 4">
            <a:extLst>
              <a:ext uri="{FF2B5EF4-FFF2-40B4-BE49-F238E27FC236}">
                <a16:creationId xmlns:a16="http://schemas.microsoft.com/office/drawing/2014/main" id="{8FE009E5-D3DF-CA47-8763-43911B96CA92}"/>
              </a:ext>
            </a:extLst>
          </p:cNvPr>
          <p:cNvPicPr>
            <a:picLocks noChangeAspect="1"/>
          </p:cNvPicPr>
          <p:nvPr/>
        </p:nvPicPr>
        <p:blipFill>
          <a:blip r:embed="rId2"/>
          <a:stretch>
            <a:fillRect/>
          </a:stretch>
        </p:blipFill>
        <p:spPr>
          <a:xfrm>
            <a:off x="969276" y="3392265"/>
            <a:ext cx="10365120" cy="2569430"/>
          </a:xfrm>
          <a:prstGeom prst="rect">
            <a:avLst/>
          </a:prstGeom>
          <a:ln w="38100">
            <a:solidFill>
              <a:srgbClr val="00B0F0"/>
            </a:solidFill>
          </a:ln>
        </p:spPr>
      </p:pic>
      <p:sp>
        <p:nvSpPr>
          <p:cNvPr id="10" name="TextBox 9">
            <a:extLst>
              <a:ext uri="{FF2B5EF4-FFF2-40B4-BE49-F238E27FC236}">
                <a16:creationId xmlns:a16="http://schemas.microsoft.com/office/drawing/2014/main" id="{B72BC4FF-1CE9-494A-9A54-461416C5A7EC}"/>
              </a:ext>
            </a:extLst>
          </p:cNvPr>
          <p:cNvSpPr txBox="1"/>
          <p:nvPr/>
        </p:nvSpPr>
        <p:spPr>
          <a:xfrm>
            <a:off x="3017782" y="1017277"/>
            <a:ext cx="6488824" cy="1477328"/>
          </a:xfrm>
          <a:prstGeom prst="rect">
            <a:avLst/>
          </a:prstGeom>
          <a:solidFill>
            <a:srgbClr val="FFC000"/>
          </a:solidFill>
          <a:ln w="41275">
            <a:solidFill>
              <a:schemeClr val="accent2"/>
            </a:solidFill>
          </a:ln>
        </p:spPr>
        <p:txBody>
          <a:bodyPr wrap="square" rtlCol="0">
            <a:spAutoFit/>
          </a:bodyPr>
          <a:lstStyle/>
          <a:p>
            <a:pPr marL="342900" indent="-342900" algn="just">
              <a:buAutoNum type="arabicParenR"/>
            </a:pPr>
            <a:r>
              <a:rPr lang="en-US" b="1" dirty="0">
                <a:solidFill>
                  <a:srgbClr val="0070C0"/>
                </a:solidFill>
              </a:rPr>
              <a:t>Students start enjoying </a:t>
            </a:r>
            <a:r>
              <a:rPr lang="en-US" b="1" dirty="0" err="1">
                <a:solidFill>
                  <a:srgbClr val="0070C0"/>
                </a:solidFill>
              </a:rPr>
              <a:t>maths</a:t>
            </a:r>
            <a:r>
              <a:rPr lang="en-US" b="1" dirty="0">
                <a:solidFill>
                  <a:srgbClr val="0070C0"/>
                </a:solidFill>
              </a:rPr>
              <a:t> and understand more in lessons.</a:t>
            </a:r>
            <a:endParaRPr lang="en-US" dirty="0"/>
          </a:p>
          <a:p>
            <a:pPr marL="342900" indent="-342900" algn="just">
              <a:buAutoNum type="arabicParenR"/>
            </a:pPr>
            <a:endParaRPr lang="en-US" b="1" dirty="0">
              <a:solidFill>
                <a:srgbClr val="0070C0"/>
              </a:solidFill>
            </a:endParaRPr>
          </a:p>
          <a:p>
            <a:pPr marL="342900" indent="-342900" algn="just">
              <a:buAutoNum type="arabicParenR"/>
            </a:pPr>
            <a:r>
              <a:rPr lang="en-US" b="1" dirty="0">
                <a:solidFill>
                  <a:srgbClr val="0070C0"/>
                </a:solidFill>
              </a:rPr>
              <a:t>Students like doing their homework as they feel successful.</a:t>
            </a:r>
          </a:p>
          <a:p>
            <a:pPr marL="342900" indent="-342900" algn="just">
              <a:buAutoNum type="arabicParenR"/>
            </a:pPr>
            <a:endParaRPr lang="en-US" b="1" dirty="0">
              <a:solidFill>
                <a:srgbClr val="0070C0"/>
              </a:solidFill>
            </a:endParaRPr>
          </a:p>
          <a:p>
            <a:pPr marL="342900" indent="-342900" algn="just">
              <a:buAutoNum type="arabicParenR"/>
            </a:pPr>
            <a:r>
              <a:rPr lang="en-US" b="1" dirty="0">
                <a:solidFill>
                  <a:srgbClr val="0070C0"/>
                </a:solidFill>
              </a:rPr>
              <a:t>Students do well in their exams.</a:t>
            </a:r>
            <a:endParaRPr lang="en-US" dirty="0"/>
          </a:p>
        </p:txBody>
      </p:sp>
    </p:spTree>
    <p:extLst>
      <p:ext uri="{BB962C8B-B14F-4D97-AF65-F5344CB8AC3E}">
        <p14:creationId xmlns:p14="http://schemas.microsoft.com/office/powerpoint/2010/main" val="2797369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200" b="1" dirty="0">
                <a:solidFill>
                  <a:srgbClr val="00B0F0"/>
                </a:solidFill>
              </a:rPr>
              <a:t>What happens when students use </a:t>
            </a:r>
            <a:r>
              <a:rPr lang="en-GB" sz="3200" b="1" dirty="0" err="1">
                <a:solidFill>
                  <a:srgbClr val="00B0F0"/>
                </a:solidFill>
              </a:rPr>
              <a:t>Hegartymaths</a:t>
            </a:r>
            <a:r>
              <a:rPr lang="en-GB" sz="3200" b="1" dirty="0">
                <a:solidFill>
                  <a:srgbClr val="00B0F0"/>
                </a:solidFill>
              </a:rPr>
              <a:t> properly?</a:t>
            </a:r>
          </a:p>
        </p:txBody>
      </p:sp>
      <p:sp>
        <p:nvSpPr>
          <p:cNvPr id="10" name="TextBox 9">
            <a:extLst>
              <a:ext uri="{FF2B5EF4-FFF2-40B4-BE49-F238E27FC236}">
                <a16:creationId xmlns:a16="http://schemas.microsoft.com/office/drawing/2014/main" id="{B72BC4FF-1CE9-494A-9A54-461416C5A7EC}"/>
              </a:ext>
            </a:extLst>
          </p:cNvPr>
          <p:cNvSpPr txBox="1"/>
          <p:nvPr/>
        </p:nvSpPr>
        <p:spPr>
          <a:xfrm>
            <a:off x="3017782" y="1017277"/>
            <a:ext cx="6488824" cy="1477328"/>
          </a:xfrm>
          <a:prstGeom prst="rect">
            <a:avLst/>
          </a:prstGeom>
          <a:solidFill>
            <a:srgbClr val="FFC000"/>
          </a:solidFill>
          <a:ln w="41275">
            <a:solidFill>
              <a:schemeClr val="accent2"/>
            </a:solidFill>
          </a:ln>
        </p:spPr>
        <p:txBody>
          <a:bodyPr wrap="square" rtlCol="0">
            <a:spAutoFit/>
          </a:bodyPr>
          <a:lstStyle/>
          <a:p>
            <a:pPr marL="342900" indent="-342900" algn="just">
              <a:buAutoNum type="arabicParenR"/>
            </a:pPr>
            <a:r>
              <a:rPr lang="en-US" b="1" dirty="0">
                <a:solidFill>
                  <a:srgbClr val="0070C0"/>
                </a:solidFill>
              </a:rPr>
              <a:t>Students start enjoying </a:t>
            </a:r>
            <a:r>
              <a:rPr lang="en-US" b="1" dirty="0" err="1">
                <a:solidFill>
                  <a:srgbClr val="0070C0"/>
                </a:solidFill>
              </a:rPr>
              <a:t>maths</a:t>
            </a:r>
            <a:r>
              <a:rPr lang="en-US" b="1" dirty="0">
                <a:solidFill>
                  <a:srgbClr val="0070C0"/>
                </a:solidFill>
              </a:rPr>
              <a:t> and understand more in lessons.</a:t>
            </a:r>
            <a:endParaRPr lang="en-US" dirty="0"/>
          </a:p>
          <a:p>
            <a:pPr marL="342900" indent="-342900" algn="just">
              <a:buAutoNum type="arabicParenR"/>
            </a:pPr>
            <a:endParaRPr lang="en-US" b="1" dirty="0">
              <a:solidFill>
                <a:srgbClr val="0070C0"/>
              </a:solidFill>
            </a:endParaRPr>
          </a:p>
          <a:p>
            <a:pPr marL="342900" indent="-342900" algn="just">
              <a:buAutoNum type="arabicParenR"/>
            </a:pPr>
            <a:r>
              <a:rPr lang="en-US" b="1" dirty="0">
                <a:solidFill>
                  <a:srgbClr val="0070C0"/>
                </a:solidFill>
              </a:rPr>
              <a:t>Students like doing their homework as they feel successful.</a:t>
            </a:r>
          </a:p>
          <a:p>
            <a:pPr marL="342900" indent="-342900" algn="just">
              <a:buAutoNum type="arabicParenR"/>
            </a:pPr>
            <a:endParaRPr lang="en-US" b="1" dirty="0">
              <a:solidFill>
                <a:srgbClr val="0070C0"/>
              </a:solidFill>
            </a:endParaRPr>
          </a:p>
          <a:p>
            <a:pPr marL="342900" indent="-342900" algn="just">
              <a:buAutoNum type="arabicParenR"/>
            </a:pPr>
            <a:r>
              <a:rPr lang="en-US" b="1" dirty="0">
                <a:solidFill>
                  <a:srgbClr val="0070C0"/>
                </a:solidFill>
              </a:rPr>
              <a:t>Students do well in their exams.</a:t>
            </a:r>
            <a:endParaRPr lang="en-US" dirty="0"/>
          </a:p>
        </p:txBody>
      </p:sp>
      <p:pic>
        <p:nvPicPr>
          <p:cNvPr id="6" name="Picture 5">
            <a:extLst>
              <a:ext uri="{FF2B5EF4-FFF2-40B4-BE49-F238E27FC236}">
                <a16:creationId xmlns:a16="http://schemas.microsoft.com/office/drawing/2014/main" id="{57231ECF-F2C9-FE4C-BAA2-52A6B5433765}"/>
              </a:ext>
            </a:extLst>
          </p:cNvPr>
          <p:cNvPicPr>
            <a:picLocks noChangeAspect="1"/>
          </p:cNvPicPr>
          <p:nvPr/>
        </p:nvPicPr>
        <p:blipFill>
          <a:blip r:embed="rId2"/>
          <a:stretch>
            <a:fillRect/>
          </a:stretch>
        </p:blipFill>
        <p:spPr>
          <a:xfrm>
            <a:off x="3070472" y="2745705"/>
            <a:ext cx="6436134" cy="3922357"/>
          </a:xfrm>
          <a:prstGeom prst="rect">
            <a:avLst/>
          </a:prstGeom>
          <a:ln w="38100">
            <a:solidFill>
              <a:srgbClr val="00B0F0"/>
            </a:solidFill>
          </a:ln>
        </p:spPr>
      </p:pic>
    </p:spTree>
    <p:extLst>
      <p:ext uri="{BB962C8B-B14F-4D97-AF65-F5344CB8AC3E}">
        <p14:creationId xmlns:p14="http://schemas.microsoft.com/office/powerpoint/2010/main" val="3189953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200" b="1" dirty="0">
                <a:solidFill>
                  <a:srgbClr val="00B0F0"/>
                </a:solidFill>
              </a:rPr>
              <a:t>What happens when students use </a:t>
            </a:r>
            <a:r>
              <a:rPr lang="en-GB" sz="3200" b="1" dirty="0" err="1">
                <a:solidFill>
                  <a:srgbClr val="00B0F0"/>
                </a:solidFill>
              </a:rPr>
              <a:t>Hegartymaths</a:t>
            </a:r>
            <a:r>
              <a:rPr lang="en-GB" sz="3200" b="1" dirty="0">
                <a:solidFill>
                  <a:srgbClr val="00B0F0"/>
                </a:solidFill>
              </a:rPr>
              <a:t> properly?</a:t>
            </a:r>
          </a:p>
        </p:txBody>
      </p:sp>
      <p:sp>
        <p:nvSpPr>
          <p:cNvPr id="10" name="TextBox 9">
            <a:extLst>
              <a:ext uri="{FF2B5EF4-FFF2-40B4-BE49-F238E27FC236}">
                <a16:creationId xmlns:a16="http://schemas.microsoft.com/office/drawing/2014/main" id="{B72BC4FF-1CE9-494A-9A54-461416C5A7EC}"/>
              </a:ext>
            </a:extLst>
          </p:cNvPr>
          <p:cNvSpPr txBox="1"/>
          <p:nvPr/>
        </p:nvSpPr>
        <p:spPr>
          <a:xfrm>
            <a:off x="3017782" y="1017277"/>
            <a:ext cx="6488824" cy="1477328"/>
          </a:xfrm>
          <a:prstGeom prst="rect">
            <a:avLst/>
          </a:prstGeom>
          <a:solidFill>
            <a:srgbClr val="FFC000"/>
          </a:solidFill>
          <a:ln w="41275">
            <a:solidFill>
              <a:schemeClr val="accent2"/>
            </a:solidFill>
          </a:ln>
        </p:spPr>
        <p:txBody>
          <a:bodyPr wrap="square" rtlCol="0">
            <a:spAutoFit/>
          </a:bodyPr>
          <a:lstStyle/>
          <a:p>
            <a:pPr marL="342900" indent="-342900" algn="just">
              <a:buAutoNum type="arabicParenR"/>
            </a:pPr>
            <a:r>
              <a:rPr lang="en-US" b="1" dirty="0">
                <a:solidFill>
                  <a:srgbClr val="0070C0"/>
                </a:solidFill>
              </a:rPr>
              <a:t>Students start enjoying </a:t>
            </a:r>
            <a:r>
              <a:rPr lang="en-US" b="1" dirty="0" err="1">
                <a:solidFill>
                  <a:srgbClr val="0070C0"/>
                </a:solidFill>
              </a:rPr>
              <a:t>maths</a:t>
            </a:r>
            <a:r>
              <a:rPr lang="en-US" b="1" dirty="0">
                <a:solidFill>
                  <a:srgbClr val="0070C0"/>
                </a:solidFill>
              </a:rPr>
              <a:t> and understand more in lessons.</a:t>
            </a:r>
            <a:endParaRPr lang="en-US" dirty="0"/>
          </a:p>
          <a:p>
            <a:pPr marL="342900" indent="-342900" algn="just">
              <a:buAutoNum type="arabicParenR"/>
            </a:pPr>
            <a:endParaRPr lang="en-US" b="1" dirty="0">
              <a:solidFill>
                <a:srgbClr val="0070C0"/>
              </a:solidFill>
            </a:endParaRPr>
          </a:p>
          <a:p>
            <a:pPr marL="342900" indent="-342900" algn="just">
              <a:buAutoNum type="arabicParenR"/>
            </a:pPr>
            <a:r>
              <a:rPr lang="en-US" b="1" dirty="0">
                <a:solidFill>
                  <a:srgbClr val="0070C0"/>
                </a:solidFill>
              </a:rPr>
              <a:t>Students like doing their homework as they feel successful.</a:t>
            </a:r>
          </a:p>
          <a:p>
            <a:pPr marL="342900" indent="-342900" algn="just">
              <a:buAutoNum type="arabicParenR"/>
            </a:pPr>
            <a:endParaRPr lang="en-US" b="1" dirty="0">
              <a:solidFill>
                <a:srgbClr val="0070C0"/>
              </a:solidFill>
            </a:endParaRPr>
          </a:p>
          <a:p>
            <a:pPr marL="342900" indent="-342900" algn="just">
              <a:buAutoNum type="arabicParenR"/>
            </a:pPr>
            <a:r>
              <a:rPr lang="en-US" b="1" dirty="0">
                <a:solidFill>
                  <a:srgbClr val="0070C0"/>
                </a:solidFill>
              </a:rPr>
              <a:t>Students do well in their exams.</a:t>
            </a:r>
            <a:endParaRPr lang="en-US" dirty="0"/>
          </a:p>
        </p:txBody>
      </p:sp>
      <p:pic>
        <p:nvPicPr>
          <p:cNvPr id="5" name="Picture 4">
            <a:extLst>
              <a:ext uri="{FF2B5EF4-FFF2-40B4-BE49-F238E27FC236}">
                <a16:creationId xmlns:a16="http://schemas.microsoft.com/office/drawing/2014/main" id="{66055A37-C8F1-BF41-9742-2C6126279223}"/>
              </a:ext>
            </a:extLst>
          </p:cNvPr>
          <p:cNvPicPr>
            <a:picLocks noChangeAspect="1"/>
          </p:cNvPicPr>
          <p:nvPr/>
        </p:nvPicPr>
        <p:blipFill>
          <a:blip r:embed="rId2"/>
          <a:stretch>
            <a:fillRect/>
          </a:stretch>
        </p:blipFill>
        <p:spPr>
          <a:xfrm>
            <a:off x="567560" y="3389936"/>
            <a:ext cx="11225048" cy="2089263"/>
          </a:xfrm>
          <a:prstGeom prst="rect">
            <a:avLst/>
          </a:prstGeom>
          <a:ln w="38100">
            <a:solidFill>
              <a:srgbClr val="00B0F0"/>
            </a:solidFill>
          </a:ln>
        </p:spPr>
      </p:pic>
    </p:spTree>
    <p:extLst>
      <p:ext uri="{BB962C8B-B14F-4D97-AF65-F5344CB8AC3E}">
        <p14:creationId xmlns:p14="http://schemas.microsoft.com/office/powerpoint/2010/main" val="2067520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200" b="1" dirty="0">
                <a:solidFill>
                  <a:srgbClr val="00B0F0"/>
                </a:solidFill>
              </a:rPr>
              <a:t>What happens when students use </a:t>
            </a:r>
            <a:r>
              <a:rPr lang="en-GB" sz="3200" b="1" dirty="0" err="1">
                <a:solidFill>
                  <a:srgbClr val="00B0F0"/>
                </a:solidFill>
              </a:rPr>
              <a:t>Hegartymaths</a:t>
            </a:r>
            <a:r>
              <a:rPr lang="en-GB" sz="3200" b="1" dirty="0">
                <a:solidFill>
                  <a:srgbClr val="00B0F0"/>
                </a:solidFill>
              </a:rPr>
              <a:t> properly?</a:t>
            </a:r>
          </a:p>
        </p:txBody>
      </p:sp>
      <p:sp>
        <p:nvSpPr>
          <p:cNvPr id="10" name="TextBox 9">
            <a:extLst>
              <a:ext uri="{FF2B5EF4-FFF2-40B4-BE49-F238E27FC236}">
                <a16:creationId xmlns:a16="http://schemas.microsoft.com/office/drawing/2014/main" id="{B72BC4FF-1CE9-494A-9A54-461416C5A7EC}"/>
              </a:ext>
            </a:extLst>
          </p:cNvPr>
          <p:cNvSpPr txBox="1"/>
          <p:nvPr/>
        </p:nvSpPr>
        <p:spPr>
          <a:xfrm>
            <a:off x="3017782" y="1017277"/>
            <a:ext cx="6488824" cy="1477328"/>
          </a:xfrm>
          <a:prstGeom prst="rect">
            <a:avLst/>
          </a:prstGeom>
          <a:solidFill>
            <a:srgbClr val="FFC000"/>
          </a:solidFill>
          <a:ln w="41275">
            <a:solidFill>
              <a:schemeClr val="accent2"/>
            </a:solidFill>
          </a:ln>
        </p:spPr>
        <p:txBody>
          <a:bodyPr wrap="square" rtlCol="0">
            <a:spAutoFit/>
          </a:bodyPr>
          <a:lstStyle/>
          <a:p>
            <a:pPr marL="342900" indent="-342900" algn="just">
              <a:buAutoNum type="arabicParenR"/>
            </a:pPr>
            <a:r>
              <a:rPr lang="en-US" b="1" dirty="0">
                <a:solidFill>
                  <a:srgbClr val="0070C0"/>
                </a:solidFill>
              </a:rPr>
              <a:t>Students start enjoying </a:t>
            </a:r>
            <a:r>
              <a:rPr lang="en-US" b="1" dirty="0" err="1">
                <a:solidFill>
                  <a:srgbClr val="0070C0"/>
                </a:solidFill>
              </a:rPr>
              <a:t>maths</a:t>
            </a:r>
            <a:r>
              <a:rPr lang="en-US" b="1" dirty="0">
                <a:solidFill>
                  <a:srgbClr val="0070C0"/>
                </a:solidFill>
              </a:rPr>
              <a:t> and understand more in lessons.</a:t>
            </a:r>
            <a:endParaRPr lang="en-US" dirty="0"/>
          </a:p>
          <a:p>
            <a:pPr marL="342900" indent="-342900" algn="just">
              <a:buAutoNum type="arabicParenR"/>
            </a:pPr>
            <a:endParaRPr lang="en-US" b="1" dirty="0">
              <a:solidFill>
                <a:srgbClr val="0070C0"/>
              </a:solidFill>
            </a:endParaRPr>
          </a:p>
          <a:p>
            <a:pPr marL="342900" indent="-342900" algn="just">
              <a:buAutoNum type="arabicParenR"/>
            </a:pPr>
            <a:r>
              <a:rPr lang="en-US" b="1" dirty="0">
                <a:solidFill>
                  <a:srgbClr val="0070C0"/>
                </a:solidFill>
              </a:rPr>
              <a:t>Students like doing their homework as they feel successful.</a:t>
            </a:r>
          </a:p>
          <a:p>
            <a:pPr marL="342900" indent="-342900" algn="just">
              <a:buAutoNum type="arabicParenR"/>
            </a:pPr>
            <a:endParaRPr lang="en-US" b="1" dirty="0">
              <a:solidFill>
                <a:srgbClr val="0070C0"/>
              </a:solidFill>
            </a:endParaRPr>
          </a:p>
          <a:p>
            <a:pPr marL="342900" indent="-342900" algn="just">
              <a:buAutoNum type="arabicParenR"/>
            </a:pPr>
            <a:r>
              <a:rPr lang="en-US" b="1" dirty="0">
                <a:solidFill>
                  <a:srgbClr val="0070C0"/>
                </a:solidFill>
              </a:rPr>
              <a:t>Students do well in their exams.</a:t>
            </a:r>
            <a:endParaRPr lang="en-US" dirty="0"/>
          </a:p>
        </p:txBody>
      </p:sp>
      <p:pic>
        <p:nvPicPr>
          <p:cNvPr id="5" name="Shape 365" descr="IMG_1505.JPG">
            <a:extLst>
              <a:ext uri="{FF2B5EF4-FFF2-40B4-BE49-F238E27FC236}">
                <a16:creationId xmlns:a16="http://schemas.microsoft.com/office/drawing/2014/main" id="{1AD9774E-0DE1-C34F-BC01-DC060F8089A7}"/>
              </a:ext>
            </a:extLst>
          </p:cNvPr>
          <p:cNvPicPr preferRelativeResize="0"/>
          <p:nvPr/>
        </p:nvPicPr>
        <p:blipFill rotWithShape="1">
          <a:blip r:embed="rId2">
            <a:alphaModFix/>
          </a:blip>
          <a:srcRect l="11049" t="25319" r="11482" b="21152"/>
          <a:stretch/>
        </p:blipFill>
        <p:spPr>
          <a:xfrm>
            <a:off x="4105603" y="2620114"/>
            <a:ext cx="4415659" cy="4059620"/>
          </a:xfrm>
          <a:prstGeom prst="rect">
            <a:avLst/>
          </a:prstGeom>
          <a:noFill/>
          <a:ln w="63500">
            <a:solidFill>
              <a:srgbClr val="00B0F0"/>
            </a:solidFill>
          </a:ln>
        </p:spPr>
      </p:pic>
    </p:spTree>
    <p:extLst>
      <p:ext uri="{BB962C8B-B14F-4D97-AF65-F5344CB8AC3E}">
        <p14:creationId xmlns:p14="http://schemas.microsoft.com/office/powerpoint/2010/main" val="669836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200" b="1" dirty="0">
                <a:solidFill>
                  <a:srgbClr val="00B0F0"/>
                </a:solidFill>
              </a:rPr>
              <a:t>What happens when students use </a:t>
            </a:r>
            <a:r>
              <a:rPr lang="en-GB" sz="3200" b="1" dirty="0" err="1">
                <a:solidFill>
                  <a:srgbClr val="00B0F0"/>
                </a:solidFill>
              </a:rPr>
              <a:t>Hegartymaths</a:t>
            </a:r>
            <a:r>
              <a:rPr lang="en-GB" sz="3200" b="1" dirty="0">
                <a:solidFill>
                  <a:srgbClr val="00B0F0"/>
                </a:solidFill>
              </a:rPr>
              <a:t> properly?</a:t>
            </a:r>
          </a:p>
        </p:txBody>
      </p:sp>
      <p:sp>
        <p:nvSpPr>
          <p:cNvPr id="10" name="TextBox 9">
            <a:extLst>
              <a:ext uri="{FF2B5EF4-FFF2-40B4-BE49-F238E27FC236}">
                <a16:creationId xmlns:a16="http://schemas.microsoft.com/office/drawing/2014/main" id="{B72BC4FF-1CE9-494A-9A54-461416C5A7EC}"/>
              </a:ext>
            </a:extLst>
          </p:cNvPr>
          <p:cNvSpPr txBox="1"/>
          <p:nvPr/>
        </p:nvSpPr>
        <p:spPr>
          <a:xfrm>
            <a:off x="3017782" y="1017277"/>
            <a:ext cx="6488824" cy="1477328"/>
          </a:xfrm>
          <a:prstGeom prst="rect">
            <a:avLst/>
          </a:prstGeom>
          <a:solidFill>
            <a:srgbClr val="FFC000"/>
          </a:solidFill>
          <a:ln w="41275">
            <a:solidFill>
              <a:schemeClr val="accent2"/>
            </a:solidFill>
          </a:ln>
        </p:spPr>
        <p:txBody>
          <a:bodyPr wrap="square" rtlCol="0">
            <a:spAutoFit/>
          </a:bodyPr>
          <a:lstStyle/>
          <a:p>
            <a:pPr marL="342900" indent="-342900" algn="just">
              <a:buAutoNum type="arabicParenR"/>
            </a:pPr>
            <a:r>
              <a:rPr lang="en-US" b="1" dirty="0">
                <a:solidFill>
                  <a:srgbClr val="0070C0"/>
                </a:solidFill>
              </a:rPr>
              <a:t>Students start enjoying </a:t>
            </a:r>
            <a:r>
              <a:rPr lang="en-US" b="1" dirty="0" err="1">
                <a:solidFill>
                  <a:srgbClr val="0070C0"/>
                </a:solidFill>
              </a:rPr>
              <a:t>maths</a:t>
            </a:r>
            <a:r>
              <a:rPr lang="en-US" b="1" dirty="0">
                <a:solidFill>
                  <a:srgbClr val="0070C0"/>
                </a:solidFill>
              </a:rPr>
              <a:t> and understand more in lessons.</a:t>
            </a:r>
            <a:endParaRPr lang="en-US" dirty="0"/>
          </a:p>
          <a:p>
            <a:pPr marL="342900" indent="-342900" algn="just">
              <a:buAutoNum type="arabicParenR"/>
            </a:pPr>
            <a:endParaRPr lang="en-US" b="1" dirty="0">
              <a:solidFill>
                <a:srgbClr val="0070C0"/>
              </a:solidFill>
            </a:endParaRPr>
          </a:p>
          <a:p>
            <a:pPr marL="342900" indent="-342900" algn="just">
              <a:buAutoNum type="arabicParenR"/>
            </a:pPr>
            <a:r>
              <a:rPr lang="en-US" b="1" dirty="0">
                <a:solidFill>
                  <a:srgbClr val="0070C0"/>
                </a:solidFill>
              </a:rPr>
              <a:t>Students like doing their homework as they feel successful.</a:t>
            </a:r>
          </a:p>
          <a:p>
            <a:pPr marL="342900" indent="-342900" algn="just">
              <a:buAutoNum type="arabicParenR"/>
            </a:pPr>
            <a:endParaRPr lang="en-US" b="1" dirty="0">
              <a:solidFill>
                <a:srgbClr val="0070C0"/>
              </a:solidFill>
            </a:endParaRPr>
          </a:p>
          <a:p>
            <a:pPr marL="342900" indent="-342900" algn="just">
              <a:buAutoNum type="arabicParenR"/>
            </a:pPr>
            <a:r>
              <a:rPr lang="en-US" b="1" dirty="0">
                <a:solidFill>
                  <a:srgbClr val="0070C0"/>
                </a:solidFill>
              </a:rPr>
              <a:t>Students do well in their exams.</a:t>
            </a:r>
            <a:endParaRPr lang="en-US" dirty="0"/>
          </a:p>
        </p:txBody>
      </p:sp>
      <p:pic>
        <p:nvPicPr>
          <p:cNvPr id="3" name="Picture 2">
            <a:extLst>
              <a:ext uri="{FF2B5EF4-FFF2-40B4-BE49-F238E27FC236}">
                <a16:creationId xmlns:a16="http://schemas.microsoft.com/office/drawing/2014/main" id="{ECD40B30-D36E-4348-8331-AF5D57D88EC5}"/>
              </a:ext>
            </a:extLst>
          </p:cNvPr>
          <p:cNvPicPr>
            <a:picLocks noChangeAspect="1"/>
          </p:cNvPicPr>
          <p:nvPr/>
        </p:nvPicPr>
        <p:blipFill>
          <a:blip r:embed="rId2"/>
          <a:stretch>
            <a:fillRect/>
          </a:stretch>
        </p:blipFill>
        <p:spPr>
          <a:xfrm>
            <a:off x="1103149" y="2714707"/>
            <a:ext cx="6029434" cy="2253625"/>
          </a:xfrm>
          <a:prstGeom prst="rect">
            <a:avLst/>
          </a:prstGeom>
        </p:spPr>
      </p:pic>
      <p:pic>
        <p:nvPicPr>
          <p:cNvPr id="9" name="Picture 8">
            <a:extLst>
              <a:ext uri="{FF2B5EF4-FFF2-40B4-BE49-F238E27FC236}">
                <a16:creationId xmlns:a16="http://schemas.microsoft.com/office/drawing/2014/main" id="{EC9AA621-FBA6-9045-8B7C-2BB276C426E9}"/>
              </a:ext>
            </a:extLst>
          </p:cNvPr>
          <p:cNvPicPr>
            <a:picLocks noChangeAspect="1"/>
          </p:cNvPicPr>
          <p:nvPr/>
        </p:nvPicPr>
        <p:blipFill>
          <a:blip r:embed="rId3"/>
          <a:stretch>
            <a:fillRect/>
          </a:stretch>
        </p:blipFill>
        <p:spPr>
          <a:xfrm>
            <a:off x="5616294" y="4552293"/>
            <a:ext cx="5960851" cy="2109952"/>
          </a:xfrm>
          <a:prstGeom prst="rect">
            <a:avLst/>
          </a:prstGeom>
        </p:spPr>
      </p:pic>
    </p:spTree>
    <p:extLst>
      <p:ext uri="{BB962C8B-B14F-4D97-AF65-F5344CB8AC3E}">
        <p14:creationId xmlns:p14="http://schemas.microsoft.com/office/powerpoint/2010/main" val="3351419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200" b="1" dirty="0">
                <a:solidFill>
                  <a:srgbClr val="00B0F0"/>
                </a:solidFill>
              </a:rPr>
              <a:t>What happens when students use </a:t>
            </a:r>
            <a:r>
              <a:rPr lang="en-GB" sz="3200" b="1" dirty="0" err="1">
                <a:solidFill>
                  <a:srgbClr val="00B0F0"/>
                </a:solidFill>
              </a:rPr>
              <a:t>Hegartymaths</a:t>
            </a:r>
            <a:r>
              <a:rPr lang="en-GB" sz="3200" b="1" dirty="0">
                <a:solidFill>
                  <a:srgbClr val="00B0F0"/>
                </a:solidFill>
              </a:rPr>
              <a:t> properly?</a:t>
            </a:r>
          </a:p>
        </p:txBody>
      </p:sp>
      <p:sp>
        <p:nvSpPr>
          <p:cNvPr id="10" name="TextBox 9">
            <a:extLst>
              <a:ext uri="{FF2B5EF4-FFF2-40B4-BE49-F238E27FC236}">
                <a16:creationId xmlns:a16="http://schemas.microsoft.com/office/drawing/2014/main" id="{B72BC4FF-1CE9-494A-9A54-461416C5A7EC}"/>
              </a:ext>
            </a:extLst>
          </p:cNvPr>
          <p:cNvSpPr txBox="1"/>
          <p:nvPr/>
        </p:nvSpPr>
        <p:spPr>
          <a:xfrm>
            <a:off x="3017782" y="1017277"/>
            <a:ext cx="6488824" cy="1477328"/>
          </a:xfrm>
          <a:prstGeom prst="rect">
            <a:avLst/>
          </a:prstGeom>
          <a:solidFill>
            <a:srgbClr val="FFC000"/>
          </a:solidFill>
          <a:ln w="41275">
            <a:solidFill>
              <a:schemeClr val="accent2"/>
            </a:solidFill>
          </a:ln>
        </p:spPr>
        <p:txBody>
          <a:bodyPr wrap="square" rtlCol="0">
            <a:spAutoFit/>
          </a:bodyPr>
          <a:lstStyle/>
          <a:p>
            <a:pPr marL="342900" indent="-342900" algn="just">
              <a:buAutoNum type="arabicParenR"/>
            </a:pPr>
            <a:r>
              <a:rPr lang="en-US" b="1" dirty="0">
                <a:solidFill>
                  <a:srgbClr val="0070C0"/>
                </a:solidFill>
              </a:rPr>
              <a:t>Students start enjoying </a:t>
            </a:r>
            <a:r>
              <a:rPr lang="en-US" b="1" dirty="0" err="1">
                <a:solidFill>
                  <a:srgbClr val="0070C0"/>
                </a:solidFill>
              </a:rPr>
              <a:t>maths</a:t>
            </a:r>
            <a:r>
              <a:rPr lang="en-US" b="1" dirty="0">
                <a:solidFill>
                  <a:srgbClr val="0070C0"/>
                </a:solidFill>
              </a:rPr>
              <a:t> and understand more in lessons.</a:t>
            </a:r>
            <a:endParaRPr lang="en-US" dirty="0"/>
          </a:p>
          <a:p>
            <a:pPr marL="342900" indent="-342900" algn="just">
              <a:buAutoNum type="arabicParenR"/>
            </a:pPr>
            <a:endParaRPr lang="en-US" b="1" dirty="0">
              <a:solidFill>
                <a:srgbClr val="0070C0"/>
              </a:solidFill>
            </a:endParaRPr>
          </a:p>
          <a:p>
            <a:pPr marL="342900" indent="-342900" algn="just">
              <a:buAutoNum type="arabicParenR"/>
            </a:pPr>
            <a:r>
              <a:rPr lang="en-US" b="1" dirty="0">
                <a:solidFill>
                  <a:srgbClr val="0070C0"/>
                </a:solidFill>
              </a:rPr>
              <a:t>Students like doing their homework as they feel successful.</a:t>
            </a:r>
          </a:p>
          <a:p>
            <a:pPr marL="342900" indent="-342900" algn="just">
              <a:buAutoNum type="arabicParenR"/>
            </a:pPr>
            <a:endParaRPr lang="en-US" b="1" dirty="0">
              <a:solidFill>
                <a:srgbClr val="0070C0"/>
              </a:solidFill>
            </a:endParaRPr>
          </a:p>
          <a:p>
            <a:pPr marL="342900" indent="-342900" algn="just">
              <a:buAutoNum type="arabicParenR"/>
            </a:pPr>
            <a:r>
              <a:rPr lang="en-US" b="1" dirty="0">
                <a:solidFill>
                  <a:srgbClr val="0070C0"/>
                </a:solidFill>
              </a:rPr>
              <a:t>Students do well in their exams.</a:t>
            </a:r>
            <a:endParaRPr lang="en-US" dirty="0"/>
          </a:p>
        </p:txBody>
      </p:sp>
      <p:pic>
        <p:nvPicPr>
          <p:cNvPr id="6" name="Shape 358" descr="11402641_802724189834915_373861449223070570_o.jpg">
            <a:extLst>
              <a:ext uri="{FF2B5EF4-FFF2-40B4-BE49-F238E27FC236}">
                <a16:creationId xmlns:a16="http://schemas.microsoft.com/office/drawing/2014/main" id="{0E6D72A9-65AB-2D43-8108-B9C7D2B4C8CF}"/>
              </a:ext>
            </a:extLst>
          </p:cNvPr>
          <p:cNvPicPr preferRelativeResize="0"/>
          <p:nvPr/>
        </p:nvPicPr>
        <p:blipFill rotWithShape="1">
          <a:blip r:embed="rId2">
            <a:alphaModFix/>
          </a:blip>
          <a:srcRect l="2005" r="1552"/>
          <a:stretch/>
        </p:blipFill>
        <p:spPr>
          <a:xfrm>
            <a:off x="2992595" y="2830286"/>
            <a:ext cx="6514011" cy="3664131"/>
          </a:xfrm>
          <a:prstGeom prst="rect">
            <a:avLst/>
          </a:prstGeom>
          <a:noFill/>
          <a:ln>
            <a:solidFill>
              <a:srgbClr val="00B0F0"/>
            </a:solidFill>
          </a:ln>
        </p:spPr>
      </p:pic>
    </p:spTree>
    <p:extLst>
      <p:ext uri="{BB962C8B-B14F-4D97-AF65-F5344CB8AC3E}">
        <p14:creationId xmlns:p14="http://schemas.microsoft.com/office/powerpoint/2010/main" val="1469770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200" b="1" dirty="0">
                <a:solidFill>
                  <a:srgbClr val="00B0F0"/>
                </a:solidFill>
              </a:rPr>
              <a:t>What happens when students use </a:t>
            </a:r>
            <a:r>
              <a:rPr lang="en-GB" sz="3200" b="1" dirty="0" err="1">
                <a:solidFill>
                  <a:srgbClr val="00B0F0"/>
                </a:solidFill>
              </a:rPr>
              <a:t>Hegartymaths</a:t>
            </a:r>
            <a:r>
              <a:rPr lang="en-GB" sz="3200" b="1" dirty="0">
                <a:solidFill>
                  <a:srgbClr val="00B0F0"/>
                </a:solidFill>
              </a:rPr>
              <a:t> properly?</a:t>
            </a:r>
          </a:p>
        </p:txBody>
      </p:sp>
      <p:sp>
        <p:nvSpPr>
          <p:cNvPr id="10" name="TextBox 9">
            <a:extLst>
              <a:ext uri="{FF2B5EF4-FFF2-40B4-BE49-F238E27FC236}">
                <a16:creationId xmlns:a16="http://schemas.microsoft.com/office/drawing/2014/main" id="{B72BC4FF-1CE9-494A-9A54-461416C5A7EC}"/>
              </a:ext>
            </a:extLst>
          </p:cNvPr>
          <p:cNvSpPr txBox="1"/>
          <p:nvPr/>
        </p:nvSpPr>
        <p:spPr>
          <a:xfrm>
            <a:off x="3017782" y="1017277"/>
            <a:ext cx="6488824" cy="1477328"/>
          </a:xfrm>
          <a:prstGeom prst="rect">
            <a:avLst/>
          </a:prstGeom>
          <a:solidFill>
            <a:srgbClr val="FFC000"/>
          </a:solidFill>
          <a:ln w="41275">
            <a:solidFill>
              <a:schemeClr val="accent2"/>
            </a:solidFill>
          </a:ln>
        </p:spPr>
        <p:txBody>
          <a:bodyPr wrap="square" rtlCol="0">
            <a:spAutoFit/>
          </a:bodyPr>
          <a:lstStyle/>
          <a:p>
            <a:pPr marL="342900" indent="-342900" algn="just">
              <a:buAutoNum type="arabicParenR"/>
            </a:pPr>
            <a:r>
              <a:rPr lang="en-US" b="1" dirty="0">
                <a:solidFill>
                  <a:srgbClr val="0070C0"/>
                </a:solidFill>
              </a:rPr>
              <a:t>Students start enjoying </a:t>
            </a:r>
            <a:r>
              <a:rPr lang="en-US" b="1" dirty="0" err="1">
                <a:solidFill>
                  <a:srgbClr val="0070C0"/>
                </a:solidFill>
              </a:rPr>
              <a:t>maths</a:t>
            </a:r>
            <a:r>
              <a:rPr lang="en-US" b="1" dirty="0">
                <a:solidFill>
                  <a:srgbClr val="0070C0"/>
                </a:solidFill>
              </a:rPr>
              <a:t> and understand more in lessons.</a:t>
            </a:r>
            <a:endParaRPr lang="en-US" dirty="0"/>
          </a:p>
          <a:p>
            <a:pPr marL="342900" indent="-342900" algn="just">
              <a:buAutoNum type="arabicParenR"/>
            </a:pPr>
            <a:endParaRPr lang="en-US" b="1" dirty="0">
              <a:solidFill>
                <a:srgbClr val="0070C0"/>
              </a:solidFill>
            </a:endParaRPr>
          </a:p>
          <a:p>
            <a:pPr marL="342900" indent="-342900" algn="just">
              <a:buAutoNum type="arabicParenR"/>
            </a:pPr>
            <a:r>
              <a:rPr lang="en-US" b="1" dirty="0">
                <a:solidFill>
                  <a:srgbClr val="0070C0"/>
                </a:solidFill>
              </a:rPr>
              <a:t>Students like doing their homework as they feel successful.</a:t>
            </a:r>
          </a:p>
          <a:p>
            <a:pPr marL="342900" indent="-342900" algn="just">
              <a:buAutoNum type="arabicParenR"/>
            </a:pPr>
            <a:endParaRPr lang="en-US" b="1" dirty="0">
              <a:solidFill>
                <a:srgbClr val="0070C0"/>
              </a:solidFill>
            </a:endParaRPr>
          </a:p>
          <a:p>
            <a:pPr marL="342900" indent="-342900" algn="just">
              <a:buAutoNum type="arabicParenR"/>
            </a:pPr>
            <a:r>
              <a:rPr lang="en-US" b="1" dirty="0">
                <a:solidFill>
                  <a:srgbClr val="0070C0"/>
                </a:solidFill>
              </a:rPr>
              <a:t>Students do well in their exams.</a:t>
            </a:r>
            <a:endParaRPr lang="en-US" dirty="0"/>
          </a:p>
        </p:txBody>
      </p:sp>
      <p:pic>
        <p:nvPicPr>
          <p:cNvPr id="5" name="Shape 262">
            <a:extLst>
              <a:ext uri="{FF2B5EF4-FFF2-40B4-BE49-F238E27FC236}">
                <a16:creationId xmlns:a16="http://schemas.microsoft.com/office/drawing/2014/main" id="{EFAE5ACF-FBD2-014A-937E-C1AFDBF64483}"/>
              </a:ext>
            </a:extLst>
          </p:cNvPr>
          <p:cNvPicPr preferRelativeResize="0"/>
          <p:nvPr/>
        </p:nvPicPr>
        <p:blipFill>
          <a:blip r:embed="rId2">
            <a:alphaModFix/>
          </a:blip>
          <a:stretch>
            <a:fillRect/>
          </a:stretch>
        </p:blipFill>
        <p:spPr>
          <a:xfrm>
            <a:off x="3017782" y="2829119"/>
            <a:ext cx="6504491" cy="3658766"/>
          </a:xfrm>
          <a:prstGeom prst="rect">
            <a:avLst/>
          </a:prstGeom>
          <a:noFill/>
          <a:ln>
            <a:noFill/>
          </a:ln>
        </p:spPr>
      </p:pic>
    </p:spTree>
    <p:extLst>
      <p:ext uri="{BB962C8B-B14F-4D97-AF65-F5344CB8AC3E}">
        <p14:creationId xmlns:p14="http://schemas.microsoft.com/office/powerpoint/2010/main" val="1446788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200" b="1" dirty="0">
                <a:solidFill>
                  <a:srgbClr val="00B0F0"/>
                </a:solidFill>
              </a:rPr>
              <a:t>What happens when students use </a:t>
            </a:r>
            <a:r>
              <a:rPr lang="en-GB" sz="3200" b="1" dirty="0" err="1">
                <a:solidFill>
                  <a:srgbClr val="00B0F0"/>
                </a:solidFill>
              </a:rPr>
              <a:t>Hegartymaths</a:t>
            </a:r>
            <a:r>
              <a:rPr lang="en-GB" sz="3200" b="1" dirty="0">
                <a:solidFill>
                  <a:srgbClr val="00B0F0"/>
                </a:solidFill>
              </a:rPr>
              <a:t> properly?</a:t>
            </a:r>
          </a:p>
        </p:txBody>
      </p:sp>
      <p:sp>
        <p:nvSpPr>
          <p:cNvPr id="10" name="TextBox 9">
            <a:extLst>
              <a:ext uri="{FF2B5EF4-FFF2-40B4-BE49-F238E27FC236}">
                <a16:creationId xmlns:a16="http://schemas.microsoft.com/office/drawing/2014/main" id="{B72BC4FF-1CE9-494A-9A54-461416C5A7EC}"/>
              </a:ext>
            </a:extLst>
          </p:cNvPr>
          <p:cNvSpPr txBox="1"/>
          <p:nvPr/>
        </p:nvSpPr>
        <p:spPr>
          <a:xfrm>
            <a:off x="3017782" y="1017277"/>
            <a:ext cx="6488824" cy="1477328"/>
          </a:xfrm>
          <a:prstGeom prst="rect">
            <a:avLst/>
          </a:prstGeom>
          <a:solidFill>
            <a:srgbClr val="FFC000"/>
          </a:solidFill>
          <a:ln w="41275">
            <a:solidFill>
              <a:schemeClr val="accent2"/>
            </a:solidFill>
          </a:ln>
        </p:spPr>
        <p:txBody>
          <a:bodyPr wrap="square" rtlCol="0">
            <a:spAutoFit/>
          </a:bodyPr>
          <a:lstStyle/>
          <a:p>
            <a:pPr marL="342900" indent="-342900" algn="just">
              <a:buAutoNum type="arabicParenR"/>
            </a:pPr>
            <a:r>
              <a:rPr lang="en-US" b="1" dirty="0">
                <a:solidFill>
                  <a:srgbClr val="0070C0"/>
                </a:solidFill>
              </a:rPr>
              <a:t>Students start enjoying </a:t>
            </a:r>
            <a:r>
              <a:rPr lang="en-US" b="1" dirty="0" err="1">
                <a:solidFill>
                  <a:srgbClr val="0070C0"/>
                </a:solidFill>
              </a:rPr>
              <a:t>maths</a:t>
            </a:r>
            <a:r>
              <a:rPr lang="en-US" b="1" dirty="0">
                <a:solidFill>
                  <a:srgbClr val="0070C0"/>
                </a:solidFill>
              </a:rPr>
              <a:t> and understand more in lessons.</a:t>
            </a:r>
            <a:endParaRPr lang="en-US" dirty="0"/>
          </a:p>
          <a:p>
            <a:pPr marL="342900" indent="-342900" algn="just">
              <a:buAutoNum type="arabicParenR"/>
            </a:pPr>
            <a:endParaRPr lang="en-US" b="1" dirty="0">
              <a:solidFill>
                <a:srgbClr val="0070C0"/>
              </a:solidFill>
            </a:endParaRPr>
          </a:p>
          <a:p>
            <a:pPr marL="342900" indent="-342900" algn="just">
              <a:buAutoNum type="arabicParenR"/>
            </a:pPr>
            <a:r>
              <a:rPr lang="en-US" b="1" dirty="0">
                <a:solidFill>
                  <a:srgbClr val="0070C0"/>
                </a:solidFill>
              </a:rPr>
              <a:t>Students like doing their homework as they feel successful.</a:t>
            </a:r>
          </a:p>
          <a:p>
            <a:pPr marL="342900" indent="-342900" algn="just">
              <a:buAutoNum type="arabicParenR"/>
            </a:pPr>
            <a:endParaRPr lang="en-US" b="1" dirty="0">
              <a:solidFill>
                <a:srgbClr val="0070C0"/>
              </a:solidFill>
            </a:endParaRPr>
          </a:p>
          <a:p>
            <a:pPr marL="342900" indent="-342900" algn="just">
              <a:buAutoNum type="arabicParenR"/>
            </a:pPr>
            <a:r>
              <a:rPr lang="en-US" b="1" dirty="0">
                <a:solidFill>
                  <a:srgbClr val="0070C0"/>
                </a:solidFill>
              </a:rPr>
              <a:t>Students do well in their exams.</a:t>
            </a:r>
            <a:endParaRPr lang="en-US" dirty="0"/>
          </a:p>
        </p:txBody>
      </p:sp>
      <p:pic>
        <p:nvPicPr>
          <p:cNvPr id="2" name="Picture 1">
            <a:extLst>
              <a:ext uri="{FF2B5EF4-FFF2-40B4-BE49-F238E27FC236}">
                <a16:creationId xmlns:a16="http://schemas.microsoft.com/office/drawing/2014/main" id="{8C38A8D7-E5F4-DE49-9278-A32667106D22}"/>
              </a:ext>
            </a:extLst>
          </p:cNvPr>
          <p:cNvPicPr>
            <a:picLocks noChangeAspect="1"/>
          </p:cNvPicPr>
          <p:nvPr/>
        </p:nvPicPr>
        <p:blipFill>
          <a:blip r:embed="rId2"/>
          <a:stretch>
            <a:fillRect/>
          </a:stretch>
        </p:blipFill>
        <p:spPr>
          <a:xfrm>
            <a:off x="204134" y="2850916"/>
            <a:ext cx="5888854" cy="3062204"/>
          </a:xfrm>
          <a:prstGeom prst="rect">
            <a:avLst/>
          </a:prstGeom>
        </p:spPr>
      </p:pic>
      <p:sp>
        <p:nvSpPr>
          <p:cNvPr id="3" name="TextBox 2">
            <a:extLst>
              <a:ext uri="{FF2B5EF4-FFF2-40B4-BE49-F238E27FC236}">
                <a16:creationId xmlns:a16="http://schemas.microsoft.com/office/drawing/2014/main" id="{5EA646D5-AAD6-5941-B8BA-7FAD9D3704E1}"/>
              </a:ext>
            </a:extLst>
          </p:cNvPr>
          <p:cNvSpPr txBox="1"/>
          <p:nvPr/>
        </p:nvSpPr>
        <p:spPr>
          <a:xfrm>
            <a:off x="7251868" y="3335573"/>
            <a:ext cx="4348591" cy="1200329"/>
          </a:xfrm>
          <a:prstGeom prst="rect">
            <a:avLst/>
          </a:prstGeom>
          <a:noFill/>
          <a:ln w="57150">
            <a:solidFill>
              <a:srgbClr val="00B0F0"/>
            </a:solidFill>
          </a:ln>
        </p:spPr>
        <p:txBody>
          <a:bodyPr wrap="square" rtlCol="0">
            <a:spAutoFit/>
          </a:bodyPr>
          <a:lstStyle/>
          <a:p>
            <a:r>
              <a:rPr lang="en-US" dirty="0"/>
              <a:t>This girl spent 89 hours on quizzes, 14 hours on videos and 10 hours doing Fix Up 5.  She completed all lessons on the site at 100% and got a </a:t>
            </a:r>
            <a:r>
              <a:rPr lang="en-US" b="1" dirty="0">
                <a:solidFill>
                  <a:srgbClr val="FFC000"/>
                </a:solidFill>
              </a:rPr>
              <a:t>grade 9 </a:t>
            </a:r>
            <a:r>
              <a:rPr lang="en-US" dirty="0"/>
              <a:t>having been predicted a 5.</a:t>
            </a:r>
          </a:p>
        </p:txBody>
      </p:sp>
      <p:cxnSp>
        <p:nvCxnSpPr>
          <p:cNvPr id="7" name="Straight Arrow Connector 6">
            <a:extLst>
              <a:ext uri="{FF2B5EF4-FFF2-40B4-BE49-F238E27FC236}">
                <a16:creationId xmlns:a16="http://schemas.microsoft.com/office/drawing/2014/main" id="{2DF6DAED-3E3A-5942-8B9D-6F39314087B2}"/>
              </a:ext>
            </a:extLst>
          </p:cNvPr>
          <p:cNvCxnSpPr>
            <a:cxnSpLocks/>
          </p:cNvCxnSpPr>
          <p:nvPr/>
        </p:nvCxnSpPr>
        <p:spPr>
          <a:xfrm flipH="1">
            <a:off x="3979176" y="3607365"/>
            <a:ext cx="3272692" cy="328373"/>
          </a:xfrm>
          <a:prstGeom prst="straightConnector1">
            <a:avLst/>
          </a:prstGeom>
          <a:ln w="34925">
            <a:solidFill>
              <a:srgbClr val="FC93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B3BEA53-0C06-D243-A045-15544728FCB0}"/>
              </a:ext>
            </a:extLst>
          </p:cNvPr>
          <p:cNvCxnSpPr>
            <a:cxnSpLocks/>
          </p:cNvCxnSpPr>
          <p:nvPr/>
        </p:nvCxnSpPr>
        <p:spPr>
          <a:xfrm flipH="1">
            <a:off x="5556069" y="4127863"/>
            <a:ext cx="1679023" cy="539931"/>
          </a:xfrm>
          <a:prstGeom prst="straightConnector1">
            <a:avLst/>
          </a:prstGeom>
          <a:ln w="34925">
            <a:solidFill>
              <a:srgbClr val="FC9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9221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600" b="1" dirty="0">
                <a:solidFill>
                  <a:srgbClr val="00B0F0"/>
                </a:solidFill>
              </a:rPr>
              <a:t>All successful people know the value of hard work…</a:t>
            </a:r>
          </a:p>
        </p:txBody>
      </p:sp>
      <p:pic>
        <p:nvPicPr>
          <p:cNvPr id="15" name="Shape 154">
            <a:extLst>
              <a:ext uri="{FF2B5EF4-FFF2-40B4-BE49-F238E27FC236}">
                <a16:creationId xmlns:a16="http://schemas.microsoft.com/office/drawing/2014/main" id="{2027BE1E-427D-7249-BAA4-967B6B7C387B}"/>
              </a:ext>
            </a:extLst>
          </p:cNvPr>
          <p:cNvPicPr preferRelativeResize="0"/>
          <p:nvPr/>
        </p:nvPicPr>
        <p:blipFill rotWithShape="1">
          <a:blip r:embed="rId2">
            <a:alphaModFix/>
          </a:blip>
          <a:srcRect r="54025"/>
          <a:stretch/>
        </p:blipFill>
        <p:spPr>
          <a:xfrm>
            <a:off x="236006" y="2342718"/>
            <a:ext cx="1853933" cy="2403453"/>
          </a:xfrm>
          <a:prstGeom prst="rect">
            <a:avLst/>
          </a:prstGeom>
          <a:noFill/>
          <a:ln>
            <a:noFill/>
          </a:ln>
        </p:spPr>
      </p:pic>
      <p:pic>
        <p:nvPicPr>
          <p:cNvPr id="16" name="Shape 147">
            <a:extLst>
              <a:ext uri="{FF2B5EF4-FFF2-40B4-BE49-F238E27FC236}">
                <a16:creationId xmlns:a16="http://schemas.microsoft.com/office/drawing/2014/main" id="{C3A8FAC2-AD91-BE4A-A139-2B7155EB1D18}"/>
              </a:ext>
            </a:extLst>
          </p:cNvPr>
          <p:cNvPicPr preferRelativeResize="0"/>
          <p:nvPr/>
        </p:nvPicPr>
        <p:blipFill rotWithShape="1">
          <a:blip r:embed="rId3">
            <a:alphaModFix/>
          </a:blip>
          <a:srcRect t="24934" r="65482"/>
          <a:stretch/>
        </p:blipFill>
        <p:spPr>
          <a:xfrm>
            <a:off x="6080568" y="891768"/>
            <a:ext cx="1824920" cy="2478449"/>
          </a:xfrm>
          <a:prstGeom prst="rect">
            <a:avLst/>
          </a:prstGeom>
          <a:noFill/>
          <a:ln>
            <a:noFill/>
          </a:ln>
        </p:spPr>
      </p:pic>
      <p:sp>
        <p:nvSpPr>
          <p:cNvPr id="2" name="TextBox 1">
            <a:extLst>
              <a:ext uri="{FF2B5EF4-FFF2-40B4-BE49-F238E27FC236}">
                <a16:creationId xmlns:a16="http://schemas.microsoft.com/office/drawing/2014/main" id="{428C91FE-43E3-214B-B778-335290042A5F}"/>
              </a:ext>
            </a:extLst>
          </p:cNvPr>
          <p:cNvSpPr txBox="1"/>
          <p:nvPr/>
        </p:nvSpPr>
        <p:spPr>
          <a:xfrm>
            <a:off x="3442471" y="4377529"/>
            <a:ext cx="1931939" cy="400110"/>
          </a:xfrm>
          <a:prstGeom prst="rect">
            <a:avLst/>
          </a:prstGeom>
          <a:noFill/>
        </p:spPr>
        <p:txBody>
          <a:bodyPr wrap="none" rtlCol="0">
            <a:spAutoFit/>
          </a:bodyPr>
          <a:lstStyle/>
          <a:p>
            <a:r>
              <a:rPr lang="en-US" sz="2000" b="1" dirty="0">
                <a:solidFill>
                  <a:srgbClr val="00B0F0"/>
                </a:solidFill>
              </a:rPr>
              <a:t>Michelle Obama</a:t>
            </a:r>
          </a:p>
        </p:txBody>
      </p:sp>
      <p:sp>
        <p:nvSpPr>
          <p:cNvPr id="3" name="TextBox 2">
            <a:extLst>
              <a:ext uri="{FF2B5EF4-FFF2-40B4-BE49-F238E27FC236}">
                <a16:creationId xmlns:a16="http://schemas.microsoft.com/office/drawing/2014/main" id="{9C160531-BF9C-A943-AB0B-CA0B7995AFD2}"/>
              </a:ext>
            </a:extLst>
          </p:cNvPr>
          <p:cNvSpPr txBox="1"/>
          <p:nvPr/>
        </p:nvSpPr>
        <p:spPr>
          <a:xfrm>
            <a:off x="2013067" y="2709020"/>
            <a:ext cx="3500846" cy="1554272"/>
          </a:xfrm>
          <a:prstGeom prst="rect">
            <a:avLst/>
          </a:prstGeom>
          <a:noFill/>
        </p:spPr>
        <p:txBody>
          <a:bodyPr wrap="square" rtlCol="0">
            <a:spAutoFit/>
          </a:bodyPr>
          <a:lstStyle/>
          <a:p>
            <a:pPr algn="just"/>
            <a:r>
              <a:rPr lang="en-US" sz="1900" i="1" dirty="0"/>
              <a:t>“I want you to listen to this…</a:t>
            </a:r>
          </a:p>
          <a:p>
            <a:pPr algn="just"/>
            <a:r>
              <a:rPr lang="en-US" sz="1900" b="1" i="1" dirty="0">
                <a:solidFill>
                  <a:srgbClr val="FF0000"/>
                </a:solidFill>
              </a:rPr>
              <a:t>No-one</a:t>
            </a:r>
            <a:r>
              <a:rPr lang="en-US" sz="1900" i="1" dirty="0"/>
              <a:t> is born smart.</a:t>
            </a:r>
          </a:p>
          <a:p>
            <a:pPr algn="just"/>
            <a:r>
              <a:rPr lang="en-US" sz="1900" b="1" i="1" dirty="0">
                <a:solidFill>
                  <a:srgbClr val="FF0000"/>
                </a:solidFill>
              </a:rPr>
              <a:t>No-one</a:t>
            </a:r>
            <a:r>
              <a:rPr lang="en-US" sz="1900" i="1" dirty="0"/>
              <a:t> is born able to read, write and do </a:t>
            </a:r>
            <a:r>
              <a:rPr lang="en-US" sz="1900" i="1" dirty="0" err="1"/>
              <a:t>maths</a:t>
            </a:r>
            <a:r>
              <a:rPr lang="en-US" sz="1900" i="1" dirty="0"/>
              <a:t>.</a:t>
            </a:r>
          </a:p>
          <a:p>
            <a:pPr algn="just"/>
            <a:r>
              <a:rPr lang="en-US" sz="1900" i="1" dirty="0"/>
              <a:t>All of this comes from </a:t>
            </a:r>
            <a:r>
              <a:rPr lang="en-US" sz="1900" b="1" i="1" dirty="0">
                <a:solidFill>
                  <a:srgbClr val="FF0000"/>
                </a:solidFill>
              </a:rPr>
              <a:t>hard work</a:t>
            </a:r>
            <a:r>
              <a:rPr lang="en-US" sz="1900" i="1" dirty="0"/>
              <a:t>”</a:t>
            </a:r>
            <a:endParaRPr lang="en-US" sz="1900" b="1" dirty="0">
              <a:solidFill>
                <a:srgbClr val="00B0F0"/>
              </a:solidFill>
            </a:endParaRPr>
          </a:p>
        </p:txBody>
      </p:sp>
      <p:pic>
        <p:nvPicPr>
          <p:cNvPr id="6" name="Picture 5">
            <a:extLst>
              <a:ext uri="{FF2B5EF4-FFF2-40B4-BE49-F238E27FC236}">
                <a16:creationId xmlns:a16="http://schemas.microsoft.com/office/drawing/2014/main" id="{2ECB070D-5E1F-2246-B44B-00604FAC07F4}"/>
              </a:ext>
            </a:extLst>
          </p:cNvPr>
          <p:cNvPicPr>
            <a:picLocks noChangeAspect="1"/>
          </p:cNvPicPr>
          <p:nvPr/>
        </p:nvPicPr>
        <p:blipFill>
          <a:blip r:embed="rId4"/>
          <a:stretch>
            <a:fillRect/>
          </a:stretch>
        </p:blipFill>
        <p:spPr>
          <a:xfrm>
            <a:off x="6272157" y="4304003"/>
            <a:ext cx="1633331" cy="2146663"/>
          </a:xfrm>
          <a:prstGeom prst="rect">
            <a:avLst/>
          </a:prstGeom>
        </p:spPr>
      </p:pic>
      <p:sp>
        <p:nvSpPr>
          <p:cNvPr id="22" name="TextBox 21">
            <a:extLst>
              <a:ext uri="{FF2B5EF4-FFF2-40B4-BE49-F238E27FC236}">
                <a16:creationId xmlns:a16="http://schemas.microsoft.com/office/drawing/2014/main" id="{63A10A41-EE38-7547-B5D4-4858B40EC8AE}"/>
              </a:ext>
            </a:extLst>
          </p:cNvPr>
          <p:cNvSpPr txBox="1"/>
          <p:nvPr/>
        </p:nvSpPr>
        <p:spPr>
          <a:xfrm>
            <a:off x="7905488" y="4304003"/>
            <a:ext cx="3659495" cy="1554272"/>
          </a:xfrm>
          <a:prstGeom prst="rect">
            <a:avLst/>
          </a:prstGeom>
          <a:noFill/>
        </p:spPr>
        <p:txBody>
          <a:bodyPr wrap="square" rtlCol="0">
            <a:spAutoFit/>
          </a:bodyPr>
          <a:lstStyle/>
          <a:p>
            <a:pPr algn="just"/>
            <a:r>
              <a:rPr lang="en-US" sz="1900" i="1" dirty="0"/>
              <a:t>“Talent is something you are born with but skill is more important.  Skill can only be obtained through </a:t>
            </a:r>
            <a:r>
              <a:rPr lang="en-US" sz="1900" b="1" i="1" dirty="0">
                <a:solidFill>
                  <a:srgbClr val="FF0000"/>
                </a:solidFill>
              </a:rPr>
              <a:t>hours and hours of hard work</a:t>
            </a:r>
            <a:r>
              <a:rPr lang="en-US" sz="1900" i="1" dirty="0"/>
              <a:t>.  Talent will always fail without skill”</a:t>
            </a:r>
          </a:p>
        </p:txBody>
      </p:sp>
      <p:sp>
        <p:nvSpPr>
          <p:cNvPr id="23" name="TextBox 22">
            <a:extLst>
              <a:ext uri="{FF2B5EF4-FFF2-40B4-BE49-F238E27FC236}">
                <a16:creationId xmlns:a16="http://schemas.microsoft.com/office/drawing/2014/main" id="{930B65E2-C47E-0A44-9085-BADEE104C3BE}"/>
              </a:ext>
            </a:extLst>
          </p:cNvPr>
          <p:cNvSpPr txBox="1"/>
          <p:nvPr/>
        </p:nvSpPr>
        <p:spPr>
          <a:xfrm>
            <a:off x="10250176" y="6065588"/>
            <a:ext cx="1281120" cy="400110"/>
          </a:xfrm>
          <a:prstGeom prst="rect">
            <a:avLst/>
          </a:prstGeom>
          <a:noFill/>
        </p:spPr>
        <p:txBody>
          <a:bodyPr wrap="none" rtlCol="0">
            <a:spAutoFit/>
          </a:bodyPr>
          <a:lstStyle/>
          <a:p>
            <a:r>
              <a:rPr lang="en-US" sz="2000" b="1" dirty="0">
                <a:solidFill>
                  <a:srgbClr val="00B0F0"/>
                </a:solidFill>
              </a:rPr>
              <a:t>Will Smith</a:t>
            </a:r>
          </a:p>
        </p:txBody>
      </p:sp>
      <p:sp>
        <p:nvSpPr>
          <p:cNvPr id="24" name="TextBox 23">
            <a:extLst>
              <a:ext uri="{FF2B5EF4-FFF2-40B4-BE49-F238E27FC236}">
                <a16:creationId xmlns:a16="http://schemas.microsoft.com/office/drawing/2014/main" id="{E9436A33-C149-2A41-9604-D50F82FF37C9}"/>
              </a:ext>
            </a:extLst>
          </p:cNvPr>
          <p:cNvSpPr txBox="1"/>
          <p:nvPr/>
        </p:nvSpPr>
        <p:spPr>
          <a:xfrm>
            <a:off x="7905488" y="986301"/>
            <a:ext cx="3500846" cy="1261884"/>
          </a:xfrm>
          <a:prstGeom prst="rect">
            <a:avLst/>
          </a:prstGeom>
          <a:noFill/>
        </p:spPr>
        <p:txBody>
          <a:bodyPr wrap="square" rtlCol="0">
            <a:spAutoFit/>
          </a:bodyPr>
          <a:lstStyle/>
          <a:p>
            <a:pPr algn="just"/>
            <a:r>
              <a:rPr lang="en-US" sz="1900" i="1" dirty="0"/>
              <a:t>“My secret is practice.  I have always believed that if you want anything in life you have to work work and then work some more.”</a:t>
            </a:r>
            <a:endParaRPr lang="en-US" sz="1900" b="1" dirty="0">
              <a:solidFill>
                <a:srgbClr val="00B0F0"/>
              </a:solidFill>
            </a:endParaRPr>
          </a:p>
        </p:txBody>
      </p:sp>
      <p:sp>
        <p:nvSpPr>
          <p:cNvPr id="25" name="TextBox 24">
            <a:extLst>
              <a:ext uri="{FF2B5EF4-FFF2-40B4-BE49-F238E27FC236}">
                <a16:creationId xmlns:a16="http://schemas.microsoft.com/office/drawing/2014/main" id="{549B1985-FEB8-0E44-8200-B7B955FDD4DD}"/>
              </a:ext>
            </a:extLst>
          </p:cNvPr>
          <p:cNvSpPr txBox="1"/>
          <p:nvPr/>
        </p:nvSpPr>
        <p:spPr>
          <a:xfrm>
            <a:off x="9599498" y="2547476"/>
            <a:ext cx="1827295" cy="400110"/>
          </a:xfrm>
          <a:prstGeom prst="rect">
            <a:avLst/>
          </a:prstGeom>
          <a:noFill/>
        </p:spPr>
        <p:txBody>
          <a:bodyPr wrap="none" rtlCol="0">
            <a:spAutoFit/>
          </a:bodyPr>
          <a:lstStyle/>
          <a:p>
            <a:r>
              <a:rPr lang="en-US" sz="2000" b="1" dirty="0">
                <a:solidFill>
                  <a:srgbClr val="00B0F0"/>
                </a:solidFill>
              </a:rPr>
              <a:t>David Beckham</a:t>
            </a:r>
          </a:p>
        </p:txBody>
      </p:sp>
    </p:spTree>
    <p:extLst>
      <p:ext uri="{BB962C8B-B14F-4D97-AF65-F5344CB8AC3E}">
        <p14:creationId xmlns:p14="http://schemas.microsoft.com/office/powerpoint/2010/main" val="3987628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200" b="1" dirty="0">
                <a:solidFill>
                  <a:srgbClr val="00B0F0"/>
                </a:solidFill>
              </a:rPr>
              <a:t>What if I’ve done all my homework – what else could I do?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901" y="1141396"/>
            <a:ext cx="10058400" cy="5008839"/>
          </a:xfrm>
          <a:prstGeom prst="rect">
            <a:avLst/>
          </a:prstGeom>
        </p:spPr>
      </p:pic>
    </p:spTree>
    <p:extLst>
      <p:ext uri="{BB962C8B-B14F-4D97-AF65-F5344CB8AC3E}">
        <p14:creationId xmlns:p14="http://schemas.microsoft.com/office/powerpoint/2010/main" val="1361502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200" b="1" dirty="0">
                <a:solidFill>
                  <a:srgbClr val="00B0F0"/>
                </a:solidFill>
              </a:rPr>
              <a:t>What if I’ve done all your homework – what else could I do?</a:t>
            </a:r>
          </a:p>
        </p:txBody>
      </p:sp>
      <p:sp>
        <p:nvSpPr>
          <p:cNvPr id="18" name="TextBox 17">
            <a:extLst>
              <a:ext uri="{FF2B5EF4-FFF2-40B4-BE49-F238E27FC236}">
                <a16:creationId xmlns:a16="http://schemas.microsoft.com/office/drawing/2014/main" id="{256674CF-E6B5-8748-9B10-2E5F9EB9322A}"/>
              </a:ext>
            </a:extLst>
          </p:cNvPr>
          <p:cNvSpPr txBox="1"/>
          <p:nvPr/>
        </p:nvSpPr>
        <p:spPr>
          <a:xfrm>
            <a:off x="952500" y="1033043"/>
            <a:ext cx="10761279" cy="923330"/>
          </a:xfrm>
          <a:prstGeom prst="rect">
            <a:avLst/>
          </a:prstGeom>
          <a:solidFill>
            <a:srgbClr val="FFC000"/>
          </a:solidFill>
          <a:ln w="41275">
            <a:solidFill>
              <a:schemeClr val="accent2"/>
            </a:solidFill>
          </a:ln>
        </p:spPr>
        <p:txBody>
          <a:bodyPr wrap="square" rtlCol="0">
            <a:spAutoFit/>
          </a:bodyPr>
          <a:lstStyle/>
          <a:p>
            <a:pPr algn="just"/>
            <a:r>
              <a:rPr lang="en-US" b="1" u="sng" dirty="0">
                <a:solidFill>
                  <a:srgbClr val="0070C0"/>
                </a:solidFill>
              </a:rPr>
              <a:t>1) Use your donut to improve your weak areas:</a:t>
            </a:r>
            <a:r>
              <a:rPr lang="en-US" b="1" dirty="0">
                <a:solidFill>
                  <a:srgbClr val="0070C0"/>
                </a:solidFill>
              </a:rPr>
              <a:t>  </a:t>
            </a:r>
            <a:r>
              <a:rPr lang="en-US" dirty="0"/>
              <a:t>Click the red section to find the quizzes you need to improve (</a:t>
            </a:r>
            <a:r>
              <a:rPr lang="en-US" b="1" dirty="0">
                <a:solidFill>
                  <a:srgbClr val="FF0000"/>
                </a:solidFill>
              </a:rPr>
              <a:t>quizzes under 70%</a:t>
            </a:r>
            <a:r>
              <a:rPr lang="en-US" dirty="0"/>
              <a:t>) and redo them until they are amber (</a:t>
            </a:r>
            <a:r>
              <a:rPr lang="en-US" b="1" dirty="0">
                <a:solidFill>
                  <a:srgbClr val="FC9300"/>
                </a:solidFill>
              </a:rPr>
              <a:t>quizzes over 70%</a:t>
            </a:r>
            <a:r>
              <a:rPr lang="en-US" dirty="0"/>
              <a:t>)</a:t>
            </a:r>
            <a:r>
              <a:rPr lang="en-US" dirty="0">
                <a:solidFill>
                  <a:srgbClr val="FC9300"/>
                </a:solidFill>
              </a:rPr>
              <a:t> </a:t>
            </a:r>
            <a:r>
              <a:rPr lang="en-US" dirty="0"/>
              <a:t>or green (</a:t>
            </a:r>
            <a:r>
              <a:rPr lang="en-US" b="1" dirty="0">
                <a:solidFill>
                  <a:srgbClr val="00B050"/>
                </a:solidFill>
              </a:rPr>
              <a:t>quizzes at 100%</a:t>
            </a:r>
            <a:r>
              <a:rPr lang="en-US" dirty="0"/>
              <a:t>).   Once you have made everything green or amber go back over the amber and try to get them to green.</a:t>
            </a:r>
          </a:p>
        </p:txBody>
      </p:sp>
      <p:pic>
        <p:nvPicPr>
          <p:cNvPr id="3" name="Picture 2">
            <a:extLst>
              <a:ext uri="{FF2B5EF4-FFF2-40B4-BE49-F238E27FC236}">
                <a16:creationId xmlns:a16="http://schemas.microsoft.com/office/drawing/2014/main" id="{5D07BF0A-D2C0-D34A-A896-63653BC41D5E}"/>
              </a:ext>
            </a:extLst>
          </p:cNvPr>
          <p:cNvPicPr>
            <a:picLocks noChangeAspect="1"/>
          </p:cNvPicPr>
          <p:nvPr/>
        </p:nvPicPr>
        <p:blipFill>
          <a:blip r:embed="rId2"/>
          <a:stretch>
            <a:fillRect/>
          </a:stretch>
        </p:blipFill>
        <p:spPr>
          <a:xfrm>
            <a:off x="2505404" y="2337411"/>
            <a:ext cx="7647590" cy="4187827"/>
          </a:xfrm>
          <a:prstGeom prst="rect">
            <a:avLst/>
          </a:prstGeom>
          <a:ln w="63500">
            <a:solidFill>
              <a:srgbClr val="00B0F0"/>
            </a:solidFill>
          </a:ln>
        </p:spPr>
      </p:pic>
      <p:sp>
        <p:nvSpPr>
          <p:cNvPr id="6" name="TextBox 5">
            <a:extLst>
              <a:ext uri="{FF2B5EF4-FFF2-40B4-BE49-F238E27FC236}">
                <a16:creationId xmlns:a16="http://schemas.microsoft.com/office/drawing/2014/main" id="{26CD5FFC-CDE5-BE41-BDB5-F100F42320B5}"/>
              </a:ext>
            </a:extLst>
          </p:cNvPr>
          <p:cNvSpPr txBox="1"/>
          <p:nvPr/>
        </p:nvSpPr>
        <p:spPr>
          <a:xfrm>
            <a:off x="214684" y="5611767"/>
            <a:ext cx="3220279" cy="954107"/>
          </a:xfrm>
          <a:prstGeom prst="rect">
            <a:avLst/>
          </a:prstGeom>
          <a:solidFill>
            <a:srgbClr val="FFC000"/>
          </a:solidFill>
          <a:ln w="41275">
            <a:solidFill>
              <a:schemeClr val="accent2"/>
            </a:solidFill>
          </a:ln>
        </p:spPr>
        <p:txBody>
          <a:bodyPr wrap="square" rtlCol="0">
            <a:spAutoFit/>
          </a:bodyPr>
          <a:lstStyle/>
          <a:p>
            <a:pPr algn="just"/>
            <a:r>
              <a:rPr lang="en-US" sz="1400" dirty="0"/>
              <a:t>Click the red section and it will open up any lessons you are </a:t>
            </a:r>
            <a:r>
              <a:rPr lang="en-US" sz="1400" b="1" u="sng" dirty="0">
                <a:solidFill>
                  <a:srgbClr val="FF0000"/>
                </a:solidFill>
              </a:rPr>
              <a:t>under 70% </a:t>
            </a:r>
            <a:r>
              <a:rPr lang="en-US" sz="1400" dirty="0"/>
              <a:t>on for you to redo. Here, you have 24 lessons you could improve that are </a:t>
            </a:r>
            <a:r>
              <a:rPr lang="en-US" sz="1400" b="1" dirty="0">
                <a:solidFill>
                  <a:srgbClr val="FF0000"/>
                </a:solidFill>
              </a:rPr>
              <a:t>red (under 70%)</a:t>
            </a:r>
            <a:r>
              <a:rPr lang="en-US" sz="1400" dirty="0"/>
              <a:t>.</a:t>
            </a:r>
          </a:p>
        </p:txBody>
      </p:sp>
      <p:cxnSp>
        <p:nvCxnSpPr>
          <p:cNvPr id="8" name="Straight Arrow Connector 7">
            <a:extLst>
              <a:ext uri="{FF2B5EF4-FFF2-40B4-BE49-F238E27FC236}">
                <a16:creationId xmlns:a16="http://schemas.microsoft.com/office/drawing/2014/main" id="{F80AB4AE-0987-B140-9FFB-13CD01EDC3BE}"/>
              </a:ext>
            </a:extLst>
          </p:cNvPr>
          <p:cNvCxnSpPr>
            <a:cxnSpLocks/>
            <a:stCxn id="6" idx="3"/>
          </p:cNvCxnSpPr>
          <p:nvPr/>
        </p:nvCxnSpPr>
        <p:spPr>
          <a:xfrm flipV="1">
            <a:off x="3434963" y="5667703"/>
            <a:ext cx="5338547" cy="421118"/>
          </a:xfrm>
          <a:prstGeom prst="straightConnector1">
            <a:avLst/>
          </a:prstGeom>
          <a:ln w="41275">
            <a:solidFill>
              <a:srgbClr val="FC9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579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200" b="1" dirty="0">
                <a:solidFill>
                  <a:srgbClr val="00B0F0"/>
                </a:solidFill>
              </a:rPr>
              <a:t>What if I’ve done all your homework – what else could I do?</a:t>
            </a:r>
          </a:p>
        </p:txBody>
      </p:sp>
      <p:sp>
        <p:nvSpPr>
          <p:cNvPr id="18" name="TextBox 17">
            <a:extLst>
              <a:ext uri="{FF2B5EF4-FFF2-40B4-BE49-F238E27FC236}">
                <a16:creationId xmlns:a16="http://schemas.microsoft.com/office/drawing/2014/main" id="{256674CF-E6B5-8748-9B10-2E5F9EB9322A}"/>
              </a:ext>
            </a:extLst>
          </p:cNvPr>
          <p:cNvSpPr txBox="1"/>
          <p:nvPr/>
        </p:nvSpPr>
        <p:spPr>
          <a:xfrm>
            <a:off x="952500" y="1033043"/>
            <a:ext cx="10761279" cy="646331"/>
          </a:xfrm>
          <a:prstGeom prst="rect">
            <a:avLst/>
          </a:prstGeom>
          <a:solidFill>
            <a:srgbClr val="FFC000"/>
          </a:solidFill>
          <a:ln w="41275">
            <a:solidFill>
              <a:schemeClr val="accent2"/>
            </a:solidFill>
          </a:ln>
        </p:spPr>
        <p:txBody>
          <a:bodyPr wrap="square" rtlCol="0">
            <a:spAutoFit/>
          </a:bodyPr>
          <a:lstStyle/>
          <a:p>
            <a:pPr algn="just"/>
            <a:r>
              <a:rPr lang="en-US" b="1" u="sng" dirty="0">
                <a:solidFill>
                  <a:srgbClr val="0070C0"/>
                </a:solidFill>
              </a:rPr>
              <a:t>2) Fix up 5:</a:t>
            </a:r>
            <a:r>
              <a:rPr lang="en-US" b="1" dirty="0">
                <a:solidFill>
                  <a:srgbClr val="0070C0"/>
                </a:solidFill>
              </a:rPr>
              <a:t>   </a:t>
            </a:r>
            <a:r>
              <a:rPr lang="en-US" dirty="0" err="1"/>
              <a:t>HegartyMaths</a:t>
            </a:r>
            <a:r>
              <a:rPr lang="en-US" dirty="0"/>
              <a:t> remembers every mistake you have ever made and generates a quiz with 5 questions from different parts of </a:t>
            </a:r>
            <a:r>
              <a:rPr lang="en-US" dirty="0" err="1"/>
              <a:t>maths</a:t>
            </a:r>
            <a:r>
              <a:rPr lang="en-US" dirty="0"/>
              <a:t> that you are weak on so you can re-do them with the video and </a:t>
            </a:r>
            <a:r>
              <a:rPr lang="en-US" b="1" dirty="0">
                <a:solidFill>
                  <a:srgbClr val="00B0F0"/>
                </a:solidFill>
              </a:rPr>
              <a:t>Fix Up</a:t>
            </a:r>
            <a:r>
              <a:rPr lang="en-US" dirty="0"/>
              <a:t>!</a:t>
            </a:r>
          </a:p>
        </p:txBody>
      </p:sp>
      <p:pic>
        <p:nvPicPr>
          <p:cNvPr id="6" name="Picture 5">
            <a:extLst>
              <a:ext uri="{FF2B5EF4-FFF2-40B4-BE49-F238E27FC236}">
                <a16:creationId xmlns:a16="http://schemas.microsoft.com/office/drawing/2014/main" id="{54EE4C9C-EFA2-3A4D-8EA5-DD99BF3CEB9F}"/>
              </a:ext>
            </a:extLst>
          </p:cNvPr>
          <p:cNvPicPr>
            <a:picLocks noChangeAspect="1"/>
          </p:cNvPicPr>
          <p:nvPr/>
        </p:nvPicPr>
        <p:blipFill>
          <a:blip r:embed="rId2"/>
          <a:stretch>
            <a:fillRect/>
          </a:stretch>
        </p:blipFill>
        <p:spPr>
          <a:xfrm>
            <a:off x="2301766" y="2100786"/>
            <a:ext cx="7977351" cy="4347961"/>
          </a:xfrm>
          <a:prstGeom prst="rect">
            <a:avLst/>
          </a:prstGeom>
          <a:noFill/>
          <a:ln w="63500">
            <a:solidFill>
              <a:srgbClr val="00B0F0"/>
            </a:solidFill>
          </a:ln>
        </p:spPr>
      </p:pic>
    </p:spTree>
    <p:extLst>
      <p:ext uri="{BB962C8B-B14F-4D97-AF65-F5344CB8AC3E}">
        <p14:creationId xmlns:p14="http://schemas.microsoft.com/office/powerpoint/2010/main" val="522066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200" b="1" dirty="0">
                <a:solidFill>
                  <a:srgbClr val="00B0F0"/>
                </a:solidFill>
              </a:rPr>
              <a:t>What if I’ve done all your homework – what else could I do?</a:t>
            </a:r>
          </a:p>
        </p:txBody>
      </p:sp>
      <p:sp>
        <p:nvSpPr>
          <p:cNvPr id="18" name="TextBox 17">
            <a:extLst>
              <a:ext uri="{FF2B5EF4-FFF2-40B4-BE49-F238E27FC236}">
                <a16:creationId xmlns:a16="http://schemas.microsoft.com/office/drawing/2014/main" id="{256674CF-E6B5-8748-9B10-2E5F9EB9322A}"/>
              </a:ext>
            </a:extLst>
          </p:cNvPr>
          <p:cNvSpPr txBox="1"/>
          <p:nvPr/>
        </p:nvSpPr>
        <p:spPr>
          <a:xfrm>
            <a:off x="365760" y="1033043"/>
            <a:ext cx="11508302" cy="646331"/>
          </a:xfrm>
          <a:prstGeom prst="rect">
            <a:avLst/>
          </a:prstGeom>
          <a:solidFill>
            <a:srgbClr val="FFC000"/>
          </a:solidFill>
          <a:ln w="41275">
            <a:solidFill>
              <a:schemeClr val="accent2"/>
            </a:solidFill>
          </a:ln>
        </p:spPr>
        <p:txBody>
          <a:bodyPr wrap="square" rtlCol="0">
            <a:spAutoFit/>
          </a:bodyPr>
          <a:lstStyle/>
          <a:p>
            <a:pPr algn="just"/>
            <a:r>
              <a:rPr lang="en-US" b="1" u="sng" dirty="0">
                <a:solidFill>
                  <a:srgbClr val="0070C0"/>
                </a:solidFill>
              </a:rPr>
              <a:t>3) Learn a new section:</a:t>
            </a:r>
            <a:r>
              <a:rPr lang="en-US" b="1" dirty="0">
                <a:solidFill>
                  <a:srgbClr val="0070C0"/>
                </a:solidFill>
              </a:rPr>
              <a:t>  </a:t>
            </a:r>
            <a:r>
              <a:rPr lang="en-US" dirty="0"/>
              <a:t>Your teacher may have given you a revision list of clips so you can now use that to find a clip on </a:t>
            </a:r>
            <a:r>
              <a:rPr lang="en-US" dirty="0" err="1"/>
              <a:t>HegartyMaths</a:t>
            </a:r>
            <a:r>
              <a:rPr lang="en-US" dirty="0"/>
              <a:t> that is appropriate for you. Watch the video and do the quiz for a clip you haven’t done before. </a:t>
            </a:r>
          </a:p>
        </p:txBody>
      </p:sp>
      <p:pic>
        <p:nvPicPr>
          <p:cNvPr id="3" name="Picture 2">
            <a:extLst>
              <a:ext uri="{FF2B5EF4-FFF2-40B4-BE49-F238E27FC236}">
                <a16:creationId xmlns:a16="http://schemas.microsoft.com/office/drawing/2014/main" id="{DA47988B-6F3F-8147-A47A-94077B1B9561}"/>
              </a:ext>
            </a:extLst>
          </p:cNvPr>
          <p:cNvPicPr>
            <a:picLocks noChangeAspect="1"/>
          </p:cNvPicPr>
          <p:nvPr/>
        </p:nvPicPr>
        <p:blipFill>
          <a:blip r:embed="rId2"/>
          <a:stretch>
            <a:fillRect/>
          </a:stretch>
        </p:blipFill>
        <p:spPr>
          <a:xfrm>
            <a:off x="1061008" y="1947385"/>
            <a:ext cx="3386630" cy="4800600"/>
          </a:xfrm>
          <a:prstGeom prst="rect">
            <a:avLst/>
          </a:prstGeom>
          <a:ln w="63500">
            <a:solidFill>
              <a:srgbClr val="00B0F0"/>
            </a:solidFill>
          </a:ln>
        </p:spPr>
      </p:pic>
    </p:spTree>
    <p:extLst>
      <p:ext uri="{BB962C8B-B14F-4D97-AF65-F5344CB8AC3E}">
        <p14:creationId xmlns:p14="http://schemas.microsoft.com/office/powerpoint/2010/main" val="130535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200" b="1" dirty="0">
                <a:solidFill>
                  <a:srgbClr val="00B0F0"/>
                </a:solidFill>
              </a:rPr>
              <a:t>What if I’ve done all your homework – what else could I do?</a:t>
            </a:r>
          </a:p>
        </p:txBody>
      </p:sp>
      <p:sp>
        <p:nvSpPr>
          <p:cNvPr id="18" name="TextBox 17">
            <a:extLst>
              <a:ext uri="{FF2B5EF4-FFF2-40B4-BE49-F238E27FC236}">
                <a16:creationId xmlns:a16="http://schemas.microsoft.com/office/drawing/2014/main" id="{256674CF-E6B5-8748-9B10-2E5F9EB9322A}"/>
              </a:ext>
            </a:extLst>
          </p:cNvPr>
          <p:cNvSpPr txBox="1"/>
          <p:nvPr/>
        </p:nvSpPr>
        <p:spPr>
          <a:xfrm>
            <a:off x="365760" y="1033043"/>
            <a:ext cx="11508302" cy="646331"/>
          </a:xfrm>
          <a:prstGeom prst="rect">
            <a:avLst/>
          </a:prstGeom>
          <a:solidFill>
            <a:srgbClr val="FFC000"/>
          </a:solidFill>
          <a:ln w="41275">
            <a:solidFill>
              <a:schemeClr val="accent2"/>
            </a:solidFill>
          </a:ln>
        </p:spPr>
        <p:txBody>
          <a:bodyPr wrap="square" rtlCol="0">
            <a:spAutoFit/>
          </a:bodyPr>
          <a:lstStyle/>
          <a:p>
            <a:pPr algn="just"/>
            <a:r>
              <a:rPr lang="en-US" b="1" u="sng" dirty="0">
                <a:solidFill>
                  <a:srgbClr val="0070C0"/>
                </a:solidFill>
              </a:rPr>
              <a:t>3) Learn a new section:</a:t>
            </a:r>
            <a:r>
              <a:rPr lang="en-US" b="1" dirty="0">
                <a:solidFill>
                  <a:srgbClr val="0070C0"/>
                </a:solidFill>
              </a:rPr>
              <a:t>  </a:t>
            </a:r>
            <a:r>
              <a:rPr lang="en-US" dirty="0"/>
              <a:t>Your teacher may have given you a revision list of clips so you can now use that to find a clip on </a:t>
            </a:r>
            <a:r>
              <a:rPr lang="en-US" dirty="0" err="1"/>
              <a:t>HegartyMaths</a:t>
            </a:r>
            <a:r>
              <a:rPr lang="en-US" dirty="0"/>
              <a:t> that is appropriate for you. Watch the video and do the quiz for a clip you haven’t done before. </a:t>
            </a:r>
          </a:p>
        </p:txBody>
      </p:sp>
      <p:pic>
        <p:nvPicPr>
          <p:cNvPr id="3" name="Picture 2">
            <a:extLst>
              <a:ext uri="{FF2B5EF4-FFF2-40B4-BE49-F238E27FC236}">
                <a16:creationId xmlns:a16="http://schemas.microsoft.com/office/drawing/2014/main" id="{DA47988B-6F3F-8147-A47A-94077B1B9561}"/>
              </a:ext>
            </a:extLst>
          </p:cNvPr>
          <p:cNvPicPr>
            <a:picLocks noChangeAspect="1"/>
          </p:cNvPicPr>
          <p:nvPr/>
        </p:nvPicPr>
        <p:blipFill>
          <a:blip r:embed="rId2"/>
          <a:stretch>
            <a:fillRect/>
          </a:stretch>
        </p:blipFill>
        <p:spPr>
          <a:xfrm>
            <a:off x="1061008" y="1947385"/>
            <a:ext cx="3386630" cy="4800600"/>
          </a:xfrm>
          <a:prstGeom prst="rect">
            <a:avLst/>
          </a:prstGeom>
          <a:ln w="63500">
            <a:solidFill>
              <a:srgbClr val="00B0F0"/>
            </a:solidFill>
          </a:ln>
        </p:spPr>
      </p:pic>
      <p:sp>
        <p:nvSpPr>
          <p:cNvPr id="7" name="TextBox 6">
            <a:extLst>
              <a:ext uri="{FF2B5EF4-FFF2-40B4-BE49-F238E27FC236}">
                <a16:creationId xmlns:a16="http://schemas.microsoft.com/office/drawing/2014/main" id="{26CD5FFC-CDE5-BE41-BDB5-F100F42320B5}"/>
              </a:ext>
            </a:extLst>
          </p:cNvPr>
          <p:cNvSpPr txBox="1"/>
          <p:nvPr/>
        </p:nvSpPr>
        <p:spPr>
          <a:xfrm>
            <a:off x="5754151" y="2789646"/>
            <a:ext cx="3063846" cy="523220"/>
          </a:xfrm>
          <a:prstGeom prst="rect">
            <a:avLst/>
          </a:prstGeom>
          <a:solidFill>
            <a:srgbClr val="FFC000"/>
          </a:solidFill>
          <a:ln w="41275">
            <a:solidFill>
              <a:schemeClr val="accent1"/>
            </a:solidFill>
          </a:ln>
        </p:spPr>
        <p:txBody>
          <a:bodyPr wrap="square" rtlCol="0">
            <a:spAutoFit/>
          </a:bodyPr>
          <a:lstStyle/>
          <a:p>
            <a:pPr algn="just"/>
            <a:r>
              <a:rPr lang="en-US" sz="1400" dirty="0"/>
              <a:t>If you want to learn Simple interest type clip number 93 into the </a:t>
            </a:r>
            <a:r>
              <a:rPr lang="en-US" sz="1400" b="1" dirty="0">
                <a:solidFill>
                  <a:srgbClr val="00B0F0"/>
                </a:solidFill>
              </a:rPr>
              <a:t>Search Bar</a:t>
            </a:r>
          </a:p>
        </p:txBody>
      </p:sp>
      <p:cxnSp>
        <p:nvCxnSpPr>
          <p:cNvPr id="8" name="Straight Arrow Connector 7">
            <a:extLst>
              <a:ext uri="{FF2B5EF4-FFF2-40B4-BE49-F238E27FC236}">
                <a16:creationId xmlns:a16="http://schemas.microsoft.com/office/drawing/2014/main" id="{F80AB4AE-0987-B140-9FFB-13CD01EDC3BE}"/>
              </a:ext>
            </a:extLst>
          </p:cNvPr>
          <p:cNvCxnSpPr>
            <a:cxnSpLocks/>
          </p:cNvCxnSpPr>
          <p:nvPr/>
        </p:nvCxnSpPr>
        <p:spPr>
          <a:xfrm flipH="1">
            <a:off x="3458817" y="3351071"/>
            <a:ext cx="3705308" cy="2230745"/>
          </a:xfrm>
          <a:prstGeom prst="straightConnector1">
            <a:avLst/>
          </a:prstGeom>
          <a:ln w="41275">
            <a:solidFill>
              <a:srgbClr val="FC93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80AB4AE-0987-B140-9FFB-13CD01EDC3BE}"/>
              </a:ext>
            </a:extLst>
          </p:cNvPr>
          <p:cNvCxnSpPr>
            <a:cxnSpLocks/>
            <a:endCxn id="13" idx="0"/>
          </p:cNvCxnSpPr>
          <p:nvPr/>
        </p:nvCxnSpPr>
        <p:spPr>
          <a:xfrm>
            <a:off x="7148223" y="3351071"/>
            <a:ext cx="1535927" cy="1413881"/>
          </a:xfrm>
          <a:prstGeom prst="straightConnector1">
            <a:avLst/>
          </a:prstGeom>
          <a:ln w="41275">
            <a:solidFill>
              <a:srgbClr val="FC93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8435" y="4764952"/>
            <a:ext cx="5971429" cy="668947"/>
          </a:xfrm>
          <a:prstGeom prst="rect">
            <a:avLst/>
          </a:prstGeom>
        </p:spPr>
      </p:pic>
    </p:spTree>
    <p:extLst>
      <p:ext uri="{BB962C8B-B14F-4D97-AF65-F5344CB8AC3E}">
        <p14:creationId xmlns:p14="http://schemas.microsoft.com/office/powerpoint/2010/main" val="1290800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800" b="1" dirty="0">
                <a:solidFill>
                  <a:srgbClr val="00B0F0"/>
                </a:solidFill>
              </a:rPr>
              <a:t>HegartyMaths ensures that when you are at home…</a:t>
            </a:r>
          </a:p>
        </p:txBody>
      </p:sp>
      <p:sp>
        <p:nvSpPr>
          <p:cNvPr id="26" name="TextBox 25">
            <a:extLst>
              <a:ext uri="{FF2B5EF4-FFF2-40B4-BE49-F238E27FC236}">
                <a16:creationId xmlns:a16="http://schemas.microsoft.com/office/drawing/2014/main" id="{6AB9F70E-3D9D-9D45-BDA9-6C9C84BDC887}"/>
              </a:ext>
            </a:extLst>
          </p:cNvPr>
          <p:cNvSpPr txBox="1"/>
          <p:nvPr/>
        </p:nvSpPr>
        <p:spPr>
          <a:xfrm>
            <a:off x="1137048" y="1261842"/>
            <a:ext cx="9917901" cy="1785104"/>
          </a:xfrm>
          <a:prstGeom prst="rect">
            <a:avLst/>
          </a:prstGeom>
          <a:solidFill>
            <a:srgbClr val="FFC000"/>
          </a:solidFill>
          <a:ln w="41275">
            <a:solidFill>
              <a:schemeClr val="accent2"/>
            </a:solidFill>
          </a:ln>
        </p:spPr>
        <p:txBody>
          <a:bodyPr wrap="square" rtlCol="0">
            <a:spAutoFit/>
          </a:bodyPr>
          <a:lstStyle/>
          <a:p>
            <a:pPr algn="just"/>
            <a:r>
              <a:rPr lang="en-US" sz="2800" b="1" dirty="0">
                <a:solidFill>
                  <a:srgbClr val="0070C0"/>
                </a:solidFill>
              </a:rPr>
              <a:t>…You are </a:t>
            </a:r>
            <a:r>
              <a:rPr lang="en-US" sz="2800" b="1" u="sng" dirty="0">
                <a:solidFill>
                  <a:srgbClr val="0070C0"/>
                </a:solidFill>
              </a:rPr>
              <a:t>NOT</a:t>
            </a:r>
            <a:r>
              <a:rPr lang="en-US" sz="2800" b="1" dirty="0">
                <a:solidFill>
                  <a:srgbClr val="0070C0"/>
                </a:solidFill>
              </a:rPr>
              <a:t> on your own and </a:t>
            </a:r>
            <a:r>
              <a:rPr lang="en-US" sz="2800" b="1" u="sng" dirty="0">
                <a:solidFill>
                  <a:srgbClr val="0070C0"/>
                </a:solidFill>
              </a:rPr>
              <a:t>DO NOT</a:t>
            </a:r>
            <a:r>
              <a:rPr lang="en-US" sz="2800" b="1" dirty="0">
                <a:solidFill>
                  <a:srgbClr val="0070C0"/>
                </a:solidFill>
              </a:rPr>
              <a:t> have to feel stuck as ….</a:t>
            </a:r>
          </a:p>
          <a:p>
            <a:pPr marL="342900" indent="-342900" algn="just">
              <a:buFont typeface="+mj-lt"/>
              <a:buAutoNum type="arabicPeriod"/>
            </a:pPr>
            <a:endParaRPr lang="en-US" sz="1200" dirty="0"/>
          </a:p>
          <a:p>
            <a:pPr marL="342900" indent="-342900" algn="just">
              <a:buFont typeface="+mj-lt"/>
              <a:buAutoNum type="arabicPeriod"/>
            </a:pPr>
            <a:r>
              <a:rPr lang="en-US" sz="1400" dirty="0"/>
              <a:t>You have a teacher (</a:t>
            </a:r>
            <a:r>
              <a:rPr lang="en-US" sz="1400" dirty="0" err="1"/>
              <a:t>Mr</a:t>
            </a:r>
            <a:r>
              <a:rPr lang="en-US" sz="1400" dirty="0"/>
              <a:t> Hegarty) who will cover all the </a:t>
            </a:r>
            <a:r>
              <a:rPr lang="en-US" sz="1400" dirty="0" err="1"/>
              <a:t>maths</a:t>
            </a:r>
            <a:r>
              <a:rPr lang="en-US" sz="1400" dirty="0"/>
              <a:t> you need to learn in school.  </a:t>
            </a:r>
          </a:p>
          <a:p>
            <a:pPr marL="342900" indent="-342900" algn="just">
              <a:buFont typeface="+mj-lt"/>
              <a:buAutoNum type="arabicPeriod"/>
            </a:pPr>
            <a:endParaRPr lang="en-US" sz="1400" dirty="0"/>
          </a:p>
          <a:p>
            <a:pPr marL="342900" indent="-342900" algn="just">
              <a:buFont typeface="+mj-lt"/>
              <a:buAutoNum type="arabicPeriod"/>
            </a:pPr>
            <a:r>
              <a:rPr lang="en-US" sz="1400" dirty="0" err="1"/>
              <a:t>Mr</a:t>
            </a:r>
            <a:r>
              <a:rPr lang="en-US" sz="1400" dirty="0"/>
              <a:t> Hegarty will explain it to you and show you examples that will help you understand how to do the questions and be successful.</a:t>
            </a:r>
          </a:p>
          <a:p>
            <a:pPr marL="342900" indent="-342900" algn="just">
              <a:buFont typeface="+mj-lt"/>
              <a:buAutoNum type="arabicPeriod"/>
            </a:pPr>
            <a:endParaRPr lang="en-US" sz="1400" dirty="0"/>
          </a:p>
          <a:p>
            <a:pPr marL="342900" indent="-342900" algn="just">
              <a:buFont typeface="+mj-lt"/>
              <a:buAutoNum type="arabicPeriod"/>
            </a:pPr>
            <a:r>
              <a:rPr lang="en-US" sz="1400" dirty="0" err="1"/>
              <a:t>HegartyMaths</a:t>
            </a:r>
            <a:r>
              <a:rPr lang="en-US" sz="1400" dirty="0"/>
              <a:t> will then let you </a:t>
            </a:r>
            <a:r>
              <a:rPr lang="en-US" sz="1400" dirty="0" err="1"/>
              <a:t>practise</a:t>
            </a:r>
            <a:r>
              <a:rPr lang="en-US" sz="1400" dirty="0"/>
              <a:t> examples like in the video so you can check you understand and can do it.  </a:t>
            </a:r>
          </a:p>
        </p:txBody>
      </p:sp>
      <p:pic>
        <p:nvPicPr>
          <p:cNvPr id="14" name="Shape 352" descr="Screen Shot 2015-11-09 at 13.38.10.png">
            <a:extLst>
              <a:ext uri="{FF2B5EF4-FFF2-40B4-BE49-F238E27FC236}">
                <a16:creationId xmlns:a16="http://schemas.microsoft.com/office/drawing/2014/main" id="{7DF29235-D688-2941-A7DD-8A8E0BBAC086}"/>
              </a:ext>
            </a:extLst>
          </p:cNvPr>
          <p:cNvPicPr preferRelativeResize="0"/>
          <p:nvPr/>
        </p:nvPicPr>
        <p:blipFill rotWithShape="1">
          <a:blip r:embed="rId2">
            <a:alphaModFix/>
          </a:blip>
          <a:srcRect l="18156" t="25445" r="16790"/>
          <a:stretch/>
        </p:blipFill>
        <p:spPr>
          <a:xfrm>
            <a:off x="2888203" y="3072704"/>
            <a:ext cx="6415592" cy="3549476"/>
          </a:xfrm>
          <a:prstGeom prst="rect">
            <a:avLst/>
          </a:prstGeom>
          <a:noFill/>
          <a:ln>
            <a:noFill/>
          </a:ln>
        </p:spPr>
      </p:pic>
    </p:spTree>
    <p:extLst>
      <p:ext uri="{BB962C8B-B14F-4D97-AF65-F5344CB8AC3E}">
        <p14:creationId xmlns:p14="http://schemas.microsoft.com/office/powerpoint/2010/main" val="4093392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800" b="1" dirty="0">
                <a:solidFill>
                  <a:srgbClr val="00B0F0"/>
                </a:solidFill>
              </a:rPr>
              <a:t>Who is this Mr Hegarty of HegartyMaths?</a:t>
            </a:r>
          </a:p>
        </p:txBody>
      </p:sp>
      <p:sp>
        <p:nvSpPr>
          <p:cNvPr id="26" name="TextBox 25">
            <a:extLst>
              <a:ext uri="{FF2B5EF4-FFF2-40B4-BE49-F238E27FC236}">
                <a16:creationId xmlns:a16="http://schemas.microsoft.com/office/drawing/2014/main" id="{6AB9F70E-3D9D-9D45-BDA9-6C9C84BDC887}"/>
              </a:ext>
            </a:extLst>
          </p:cNvPr>
          <p:cNvSpPr txBox="1"/>
          <p:nvPr/>
        </p:nvSpPr>
        <p:spPr>
          <a:xfrm>
            <a:off x="406390" y="950069"/>
            <a:ext cx="11586688" cy="2462213"/>
          </a:xfrm>
          <a:prstGeom prst="rect">
            <a:avLst/>
          </a:prstGeom>
          <a:solidFill>
            <a:srgbClr val="FFC000"/>
          </a:solidFill>
          <a:ln w="41275">
            <a:solidFill>
              <a:schemeClr val="accent2"/>
            </a:solidFill>
          </a:ln>
        </p:spPr>
        <p:txBody>
          <a:bodyPr wrap="square" rtlCol="0">
            <a:spAutoFit/>
          </a:bodyPr>
          <a:lstStyle/>
          <a:p>
            <a:pPr algn="just"/>
            <a:r>
              <a:rPr lang="en-US" sz="2800" b="1" u="sng" dirty="0" err="1">
                <a:solidFill>
                  <a:srgbClr val="0070C0"/>
                </a:solidFill>
              </a:rPr>
              <a:t>Mr</a:t>
            </a:r>
            <a:r>
              <a:rPr lang="en-US" sz="2800" b="1" u="sng" dirty="0">
                <a:solidFill>
                  <a:srgbClr val="0070C0"/>
                </a:solidFill>
              </a:rPr>
              <a:t> Hegarty… </a:t>
            </a:r>
          </a:p>
          <a:p>
            <a:pPr algn="just"/>
            <a:endParaRPr lang="en-US" sz="1400" dirty="0"/>
          </a:p>
          <a:p>
            <a:pPr marL="342900" indent="-342900" algn="just">
              <a:buFont typeface="+mj-lt"/>
              <a:buAutoNum type="arabicPeriod"/>
            </a:pPr>
            <a:r>
              <a:rPr lang="en-US" sz="1400" dirty="0"/>
              <a:t>… loves </a:t>
            </a:r>
            <a:r>
              <a:rPr lang="en-US" sz="1400" dirty="0" err="1"/>
              <a:t>maths</a:t>
            </a:r>
            <a:r>
              <a:rPr lang="en-US" sz="1400" dirty="0"/>
              <a:t> and teaching it and knows that any student can do well in </a:t>
            </a:r>
            <a:r>
              <a:rPr lang="en-US" sz="1400" dirty="0" err="1"/>
              <a:t>maths</a:t>
            </a:r>
            <a:r>
              <a:rPr lang="en-US" sz="1400" dirty="0"/>
              <a:t> if they work hard.</a:t>
            </a:r>
          </a:p>
          <a:p>
            <a:pPr marL="342900" indent="-342900" algn="just">
              <a:buFont typeface="+mj-lt"/>
              <a:buAutoNum type="arabicPeriod"/>
            </a:pPr>
            <a:endParaRPr lang="en-US" sz="1400" dirty="0"/>
          </a:p>
          <a:p>
            <a:pPr marL="342900" indent="-342900" algn="just">
              <a:buFont typeface="+mj-lt"/>
              <a:buAutoNum type="arabicPeriod"/>
            </a:pPr>
            <a:r>
              <a:rPr lang="en-US" sz="1400" dirty="0"/>
              <a:t>… was the first person ever in his family to go to University where he got a First in </a:t>
            </a:r>
            <a:r>
              <a:rPr lang="en-US" sz="1400" dirty="0" err="1"/>
              <a:t>Maths</a:t>
            </a:r>
            <a:r>
              <a:rPr lang="en-US" sz="1400" dirty="0"/>
              <a:t> from Oxford University </a:t>
            </a:r>
          </a:p>
          <a:p>
            <a:pPr algn="just"/>
            <a:r>
              <a:rPr lang="en-US" sz="1400" dirty="0"/>
              <a:t>             (he believes he was not special or that clever -&gt; he just had good teachers and worked hard!)</a:t>
            </a:r>
          </a:p>
          <a:p>
            <a:pPr marL="342900" indent="-342900" algn="just">
              <a:buFont typeface="+mj-lt"/>
              <a:buAutoNum type="arabicPeriod"/>
            </a:pPr>
            <a:endParaRPr lang="en-US" sz="1400" dirty="0"/>
          </a:p>
          <a:p>
            <a:pPr marL="342900" indent="-342900" algn="just">
              <a:buFont typeface="+mj-lt"/>
              <a:buAutoNum type="arabicPeriod"/>
            </a:pPr>
            <a:r>
              <a:rPr lang="en-US" sz="1400" dirty="0"/>
              <a:t>… became a secondary school </a:t>
            </a:r>
            <a:r>
              <a:rPr lang="en-US" sz="1400" dirty="0" err="1"/>
              <a:t>maths</a:t>
            </a:r>
            <a:r>
              <a:rPr lang="en-US" sz="1400" dirty="0"/>
              <a:t> teacher (his dream job!) as it was his ambition to help any student do well in </a:t>
            </a:r>
            <a:r>
              <a:rPr lang="en-US" sz="1400" dirty="0" err="1"/>
              <a:t>maths</a:t>
            </a:r>
            <a:r>
              <a:rPr lang="en-US" sz="1400" dirty="0"/>
              <a:t>.</a:t>
            </a:r>
          </a:p>
          <a:p>
            <a:pPr marL="342900" indent="-342900" algn="just">
              <a:buFont typeface="+mj-lt"/>
              <a:buAutoNum type="arabicPeriod"/>
            </a:pPr>
            <a:endParaRPr lang="en-US" sz="1400" dirty="0"/>
          </a:p>
          <a:p>
            <a:pPr marL="342900" indent="-342900" algn="just">
              <a:buFont typeface="+mj-lt"/>
              <a:buAutoNum type="arabicPeriod"/>
            </a:pPr>
            <a:r>
              <a:rPr lang="en-US" sz="1400" dirty="0"/>
              <a:t>… has won teaching awards and been on TV talking about how much he loves </a:t>
            </a:r>
            <a:r>
              <a:rPr lang="en-US" sz="1400" dirty="0" err="1"/>
              <a:t>maths</a:t>
            </a:r>
            <a:r>
              <a:rPr lang="en-US" sz="1400" dirty="0"/>
              <a:t> and wanting kids to do well!  </a:t>
            </a:r>
          </a:p>
        </p:txBody>
      </p:sp>
      <p:pic>
        <p:nvPicPr>
          <p:cNvPr id="3" name="Picture 2">
            <a:extLst>
              <a:ext uri="{FF2B5EF4-FFF2-40B4-BE49-F238E27FC236}">
                <a16:creationId xmlns:a16="http://schemas.microsoft.com/office/drawing/2014/main" id="{FE70E342-287A-9C4C-BFC4-784E788D1FF2}"/>
              </a:ext>
            </a:extLst>
          </p:cNvPr>
          <p:cNvPicPr>
            <a:picLocks noChangeAspect="1"/>
          </p:cNvPicPr>
          <p:nvPr/>
        </p:nvPicPr>
        <p:blipFill>
          <a:blip r:embed="rId2"/>
          <a:stretch>
            <a:fillRect/>
          </a:stretch>
        </p:blipFill>
        <p:spPr>
          <a:xfrm>
            <a:off x="10843932" y="1025716"/>
            <a:ext cx="1054560" cy="2310918"/>
          </a:xfrm>
          <a:prstGeom prst="rect">
            <a:avLst/>
          </a:prstGeom>
        </p:spPr>
      </p:pic>
      <p:pic>
        <p:nvPicPr>
          <p:cNvPr id="9" name="Picture 8">
            <a:extLst>
              <a:ext uri="{FF2B5EF4-FFF2-40B4-BE49-F238E27FC236}">
                <a16:creationId xmlns:a16="http://schemas.microsoft.com/office/drawing/2014/main" id="{04FC1807-E249-0C4D-8D14-4B87BDCC1B67}"/>
              </a:ext>
            </a:extLst>
          </p:cNvPr>
          <p:cNvPicPr>
            <a:picLocks noChangeAspect="1"/>
          </p:cNvPicPr>
          <p:nvPr/>
        </p:nvPicPr>
        <p:blipFill>
          <a:blip r:embed="rId3"/>
          <a:stretch>
            <a:fillRect/>
          </a:stretch>
        </p:blipFill>
        <p:spPr>
          <a:xfrm>
            <a:off x="7545668" y="4146057"/>
            <a:ext cx="2765762" cy="1992864"/>
          </a:xfrm>
          <a:prstGeom prst="rect">
            <a:avLst/>
          </a:prstGeom>
        </p:spPr>
      </p:pic>
      <p:pic>
        <p:nvPicPr>
          <p:cNvPr id="13" name="Picture 12">
            <a:extLst>
              <a:ext uri="{FF2B5EF4-FFF2-40B4-BE49-F238E27FC236}">
                <a16:creationId xmlns:a16="http://schemas.microsoft.com/office/drawing/2014/main" id="{83D05595-B932-314B-BD44-C16BFC187744}"/>
              </a:ext>
            </a:extLst>
          </p:cNvPr>
          <p:cNvPicPr>
            <a:picLocks noChangeAspect="1"/>
          </p:cNvPicPr>
          <p:nvPr/>
        </p:nvPicPr>
        <p:blipFill>
          <a:blip r:embed="rId4"/>
          <a:stretch>
            <a:fillRect/>
          </a:stretch>
        </p:blipFill>
        <p:spPr>
          <a:xfrm>
            <a:off x="10375067" y="4132156"/>
            <a:ext cx="1431862" cy="2020666"/>
          </a:xfrm>
          <a:prstGeom prst="rect">
            <a:avLst/>
          </a:prstGeom>
        </p:spPr>
      </p:pic>
      <p:pic>
        <p:nvPicPr>
          <p:cNvPr id="15" name="Picture 14">
            <a:extLst>
              <a:ext uri="{FF2B5EF4-FFF2-40B4-BE49-F238E27FC236}">
                <a16:creationId xmlns:a16="http://schemas.microsoft.com/office/drawing/2014/main" id="{AF4EA2E8-9A77-DB49-B4F7-639902B50009}"/>
              </a:ext>
            </a:extLst>
          </p:cNvPr>
          <p:cNvPicPr>
            <a:picLocks noChangeAspect="1"/>
          </p:cNvPicPr>
          <p:nvPr/>
        </p:nvPicPr>
        <p:blipFill>
          <a:blip r:embed="rId5"/>
          <a:stretch>
            <a:fillRect/>
          </a:stretch>
        </p:blipFill>
        <p:spPr>
          <a:xfrm>
            <a:off x="3157367" y="4043746"/>
            <a:ext cx="3042367" cy="2160701"/>
          </a:xfrm>
          <a:prstGeom prst="rect">
            <a:avLst/>
          </a:prstGeom>
        </p:spPr>
      </p:pic>
      <p:sp>
        <p:nvSpPr>
          <p:cNvPr id="19" name="TextBox 18">
            <a:extLst>
              <a:ext uri="{FF2B5EF4-FFF2-40B4-BE49-F238E27FC236}">
                <a16:creationId xmlns:a16="http://schemas.microsoft.com/office/drawing/2014/main" id="{69AA9E22-84A0-BE4B-B17E-C2E07F40EB47}"/>
              </a:ext>
            </a:extLst>
          </p:cNvPr>
          <p:cNvSpPr txBox="1"/>
          <p:nvPr/>
        </p:nvSpPr>
        <p:spPr>
          <a:xfrm>
            <a:off x="1442296" y="6314475"/>
            <a:ext cx="3987063" cy="246221"/>
          </a:xfrm>
          <a:prstGeom prst="rect">
            <a:avLst/>
          </a:prstGeom>
          <a:solidFill>
            <a:srgbClr val="FFC000"/>
          </a:solidFill>
          <a:ln w="41275">
            <a:solidFill>
              <a:schemeClr val="accent2"/>
            </a:solidFill>
          </a:ln>
        </p:spPr>
        <p:txBody>
          <a:bodyPr wrap="square" rtlCol="0">
            <a:spAutoFit/>
          </a:bodyPr>
          <a:lstStyle/>
          <a:p>
            <a:pPr algn="just"/>
            <a:r>
              <a:rPr lang="en-US" sz="1000" dirty="0" err="1"/>
              <a:t>Mr</a:t>
            </a:r>
            <a:r>
              <a:rPr lang="en-US" sz="1000" dirty="0"/>
              <a:t> Hegarty meeting the Prime Minister with his students from Wembley. </a:t>
            </a:r>
          </a:p>
        </p:txBody>
      </p:sp>
      <p:sp>
        <p:nvSpPr>
          <p:cNvPr id="20" name="TextBox 19">
            <a:extLst>
              <a:ext uri="{FF2B5EF4-FFF2-40B4-BE49-F238E27FC236}">
                <a16:creationId xmlns:a16="http://schemas.microsoft.com/office/drawing/2014/main" id="{444C2FCB-A735-504F-841F-1CF37A525E6F}"/>
              </a:ext>
            </a:extLst>
          </p:cNvPr>
          <p:cNvSpPr txBox="1"/>
          <p:nvPr/>
        </p:nvSpPr>
        <p:spPr>
          <a:xfrm>
            <a:off x="7545668" y="6241232"/>
            <a:ext cx="4352824" cy="246221"/>
          </a:xfrm>
          <a:prstGeom prst="rect">
            <a:avLst/>
          </a:prstGeom>
          <a:solidFill>
            <a:srgbClr val="FFC000"/>
          </a:solidFill>
          <a:ln w="41275">
            <a:solidFill>
              <a:schemeClr val="accent2"/>
            </a:solidFill>
          </a:ln>
        </p:spPr>
        <p:txBody>
          <a:bodyPr wrap="square" rtlCol="0">
            <a:spAutoFit/>
          </a:bodyPr>
          <a:lstStyle/>
          <a:p>
            <a:pPr algn="just"/>
            <a:r>
              <a:rPr lang="en-US" sz="1000" dirty="0" err="1"/>
              <a:t>Mr</a:t>
            </a:r>
            <a:r>
              <a:rPr lang="en-US" sz="1000" dirty="0"/>
              <a:t> Hegarty on BBC breakfast and Good Morning Britain talking about </a:t>
            </a:r>
            <a:r>
              <a:rPr lang="en-US" sz="1000" dirty="0" err="1"/>
              <a:t>maths</a:t>
            </a:r>
            <a:r>
              <a:rPr lang="en-US" sz="1000" dirty="0"/>
              <a:t>. </a:t>
            </a:r>
          </a:p>
        </p:txBody>
      </p:sp>
      <p:pic>
        <p:nvPicPr>
          <p:cNvPr id="18" name="Picture 17">
            <a:extLst>
              <a:ext uri="{FF2B5EF4-FFF2-40B4-BE49-F238E27FC236}">
                <a16:creationId xmlns:a16="http://schemas.microsoft.com/office/drawing/2014/main" id="{810DFE6B-762D-D34C-8BEF-27F7241C0EB6}"/>
              </a:ext>
            </a:extLst>
          </p:cNvPr>
          <p:cNvPicPr>
            <a:picLocks noChangeAspect="1"/>
          </p:cNvPicPr>
          <p:nvPr/>
        </p:nvPicPr>
        <p:blipFill>
          <a:blip r:embed="rId6"/>
          <a:stretch>
            <a:fillRect/>
          </a:stretch>
        </p:blipFill>
        <p:spPr>
          <a:xfrm>
            <a:off x="795295" y="4015944"/>
            <a:ext cx="2150184" cy="2150184"/>
          </a:xfrm>
          <a:prstGeom prst="rect">
            <a:avLst/>
          </a:prstGeom>
        </p:spPr>
      </p:pic>
    </p:spTree>
    <p:extLst>
      <p:ext uri="{BB962C8B-B14F-4D97-AF65-F5344CB8AC3E}">
        <p14:creationId xmlns:p14="http://schemas.microsoft.com/office/powerpoint/2010/main" val="2720746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1A2FB97-C682-7C42-8DDB-191A2834C5D3}"/>
              </a:ext>
            </a:extLst>
          </p:cNvPr>
          <p:cNvGraphicFramePr>
            <a:graphicFrameLocks noGrp="1"/>
          </p:cNvGraphicFramePr>
          <p:nvPr>
            <p:extLst>
              <p:ext uri="{D42A27DB-BD31-4B8C-83A1-F6EECF244321}">
                <p14:modId xmlns:p14="http://schemas.microsoft.com/office/powerpoint/2010/main" val="460728303"/>
              </p:ext>
            </p:extLst>
          </p:nvPr>
        </p:nvGraphicFramePr>
        <p:xfrm>
          <a:off x="329812" y="1089295"/>
          <a:ext cx="11514282" cy="4985502"/>
        </p:xfrm>
        <a:graphic>
          <a:graphicData uri="http://schemas.openxmlformats.org/drawingml/2006/table">
            <a:tbl>
              <a:tblPr firstRow="1" bandRow="1">
                <a:tableStyleId>{5C22544A-7EE6-4342-B048-85BDC9FD1C3A}</a:tableStyleId>
              </a:tblPr>
              <a:tblGrid>
                <a:gridCol w="928192">
                  <a:extLst>
                    <a:ext uri="{9D8B030D-6E8A-4147-A177-3AD203B41FA5}">
                      <a16:colId xmlns:a16="http://schemas.microsoft.com/office/drawing/2014/main" val="2418552739"/>
                    </a:ext>
                  </a:extLst>
                </a:gridCol>
                <a:gridCol w="10586090">
                  <a:extLst>
                    <a:ext uri="{9D8B030D-6E8A-4147-A177-3AD203B41FA5}">
                      <a16:colId xmlns:a16="http://schemas.microsoft.com/office/drawing/2014/main" val="2745427040"/>
                    </a:ext>
                  </a:extLst>
                </a:gridCol>
              </a:tblGrid>
              <a:tr h="852612">
                <a:tc gridSpan="2">
                  <a:txBody>
                    <a:bodyPr/>
                    <a:lstStyle/>
                    <a:p>
                      <a:r>
                        <a:rPr lang="en-US" sz="5400" dirty="0"/>
                        <a:t>Our weekly homework routines</a:t>
                      </a:r>
                      <a:r>
                        <a:rPr lang="mr-IN" sz="5400" dirty="0"/>
                        <a:t>…</a:t>
                      </a:r>
                      <a:endParaRPr lang="en-US" sz="5400" dirty="0"/>
                    </a:p>
                  </a:txBody>
                  <a:tcPr>
                    <a:solidFill>
                      <a:srgbClr val="00B0F0"/>
                    </a:solidFill>
                  </a:tcPr>
                </a:tc>
                <a:tc hMerge="1">
                  <a:txBody>
                    <a:bodyPr/>
                    <a:lstStyle/>
                    <a:p>
                      <a:endParaRPr lang="en-US" dirty="0"/>
                    </a:p>
                  </a:txBody>
                  <a:tcPr>
                    <a:solidFill>
                      <a:srgbClr val="00B0F0"/>
                    </a:solidFill>
                  </a:tcPr>
                </a:tc>
                <a:extLst>
                  <a:ext uri="{0D108BD9-81ED-4DB2-BD59-A6C34878D82A}">
                    <a16:rowId xmlns:a16="http://schemas.microsoft.com/office/drawing/2014/main" val="811834111"/>
                  </a:ext>
                </a:extLst>
              </a:tr>
              <a:tr h="513950">
                <a:tc>
                  <a:txBody>
                    <a:bodyPr/>
                    <a:lstStyle/>
                    <a:p>
                      <a:pPr algn="ctr"/>
                      <a:r>
                        <a:rPr lang="en-US" sz="2800" b="1" dirty="0">
                          <a:solidFill>
                            <a:srgbClr val="00B0F0"/>
                          </a:solidFill>
                        </a:rPr>
                        <a:t>1</a:t>
                      </a:r>
                    </a:p>
                  </a:txBody>
                  <a:tcPr/>
                </a:tc>
                <a:tc>
                  <a:txBody>
                    <a:bodyPr/>
                    <a:lstStyle/>
                    <a:p>
                      <a:r>
                        <a:rPr lang="en-US" dirty="0"/>
                        <a:t>You will always be set at least one homework a week by your teacher. </a:t>
                      </a:r>
                    </a:p>
                  </a:txBody>
                  <a:tcPr/>
                </a:tc>
                <a:extLst>
                  <a:ext uri="{0D108BD9-81ED-4DB2-BD59-A6C34878D82A}">
                    <a16:rowId xmlns:a16="http://schemas.microsoft.com/office/drawing/2014/main" val="1543274470"/>
                  </a:ext>
                </a:extLst>
              </a:tr>
              <a:tr h="977536">
                <a:tc>
                  <a:txBody>
                    <a:bodyPr/>
                    <a:lstStyle/>
                    <a:p>
                      <a:pPr algn="ctr"/>
                      <a:r>
                        <a:rPr lang="en-US" sz="2800" b="1" dirty="0">
                          <a:solidFill>
                            <a:srgbClr val="00B0F0"/>
                          </a:solidFill>
                        </a:rPr>
                        <a:t>2</a:t>
                      </a:r>
                    </a:p>
                  </a:txBody>
                  <a:tcPr/>
                </a:tc>
                <a:tc>
                  <a:txBody>
                    <a:bodyPr/>
                    <a:lstStyle/>
                    <a:p>
                      <a:r>
                        <a:rPr lang="en-US" dirty="0"/>
                        <a:t>Your teacher will choose the lesson they want you to learn and will pick it so that you are revising an important </a:t>
                      </a:r>
                      <a:r>
                        <a:rPr lang="en-US" dirty="0" err="1"/>
                        <a:t>maths</a:t>
                      </a:r>
                      <a:r>
                        <a:rPr lang="en-US" dirty="0"/>
                        <a:t> topic for revision.  As such, you have already probably covered it in class but might have forgotten so your homework is to revise</a:t>
                      </a:r>
                      <a:r>
                        <a:rPr lang="en-US" baseline="0" dirty="0"/>
                        <a:t> </a:t>
                      </a:r>
                      <a:r>
                        <a:rPr lang="en-US" dirty="0"/>
                        <a:t>as, to be a great learner, you need to revise all the time (not just before tests!).</a:t>
                      </a:r>
                    </a:p>
                  </a:txBody>
                  <a:tcPr/>
                </a:tc>
                <a:extLst>
                  <a:ext uri="{0D108BD9-81ED-4DB2-BD59-A6C34878D82A}">
                    <a16:rowId xmlns:a16="http://schemas.microsoft.com/office/drawing/2014/main" val="613178758"/>
                  </a:ext>
                </a:extLst>
              </a:tr>
              <a:tr h="590347">
                <a:tc>
                  <a:txBody>
                    <a:bodyPr/>
                    <a:lstStyle/>
                    <a:p>
                      <a:pPr algn="ctr"/>
                      <a:r>
                        <a:rPr lang="en-US" sz="2800" b="1" dirty="0">
                          <a:solidFill>
                            <a:srgbClr val="00B0F0"/>
                          </a:solidFill>
                        </a:rPr>
                        <a:t>3</a:t>
                      </a:r>
                    </a:p>
                  </a:txBody>
                  <a:tcPr/>
                </a:tc>
                <a:tc>
                  <a:txBody>
                    <a:bodyPr/>
                    <a:lstStyle/>
                    <a:p>
                      <a:r>
                        <a:rPr lang="en-US" dirty="0"/>
                        <a:t>You need to spend </a:t>
                      </a:r>
                      <a:r>
                        <a:rPr lang="en-US" b="1" dirty="0">
                          <a:solidFill>
                            <a:srgbClr val="FF0000"/>
                          </a:solidFill>
                        </a:rPr>
                        <a:t>between 30 minutes and 1 hour</a:t>
                      </a:r>
                      <a:r>
                        <a:rPr lang="en-US" dirty="0"/>
                        <a:t> on your homework as this shows effort and commitment and will ensure that you do quality homework.</a:t>
                      </a:r>
                    </a:p>
                  </a:txBody>
                  <a:tcPr/>
                </a:tc>
                <a:extLst>
                  <a:ext uri="{0D108BD9-81ED-4DB2-BD59-A6C34878D82A}">
                    <a16:rowId xmlns:a16="http://schemas.microsoft.com/office/drawing/2014/main" val="3985097013"/>
                  </a:ext>
                </a:extLst>
              </a:tr>
              <a:tr h="1267273">
                <a:tc>
                  <a:txBody>
                    <a:bodyPr/>
                    <a:lstStyle/>
                    <a:p>
                      <a:pPr algn="ctr"/>
                      <a:r>
                        <a:rPr lang="en-US" sz="2800" b="1" dirty="0">
                          <a:solidFill>
                            <a:srgbClr val="00B0F0"/>
                          </a:solidFill>
                        </a:rPr>
                        <a:t>4</a:t>
                      </a:r>
                    </a:p>
                  </a:txBody>
                  <a:tcPr/>
                </a:tc>
                <a:tc>
                  <a:txBody>
                    <a:bodyPr/>
                    <a:lstStyle/>
                    <a:p>
                      <a:r>
                        <a:rPr lang="en-US" dirty="0"/>
                        <a:t>You will always be expected to </a:t>
                      </a:r>
                    </a:p>
                    <a:p>
                      <a:pPr marL="400050" indent="-400050">
                        <a:buAutoNum type="romanLcParenR"/>
                      </a:pPr>
                      <a:r>
                        <a:rPr lang="en-US" dirty="0"/>
                        <a:t>watch the video + take notes;</a:t>
                      </a:r>
                    </a:p>
                    <a:p>
                      <a:pPr marL="400050" indent="-400050">
                        <a:buAutoNum type="romanLcParenR"/>
                      </a:pPr>
                      <a:r>
                        <a:rPr lang="en-US" dirty="0"/>
                        <a:t>write down your quiz workings neatly;</a:t>
                      </a:r>
                    </a:p>
                    <a:p>
                      <a:pPr marL="400050" indent="-400050">
                        <a:buAutoNum type="romanLcParenR"/>
                      </a:pPr>
                      <a:r>
                        <a:rPr lang="en-US" dirty="0"/>
                        <a:t>mark your own work, make corrections and write down your score at the end.</a:t>
                      </a:r>
                    </a:p>
                  </a:txBody>
                  <a:tcPr/>
                </a:tc>
                <a:extLst>
                  <a:ext uri="{0D108BD9-81ED-4DB2-BD59-A6C34878D82A}">
                    <a16:rowId xmlns:a16="http://schemas.microsoft.com/office/drawing/2014/main" val="3719192234"/>
                  </a:ext>
                </a:extLst>
              </a:tr>
              <a:tr h="668053">
                <a:tc>
                  <a:txBody>
                    <a:bodyPr/>
                    <a:lstStyle/>
                    <a:p>
                      <a:pPr algn="ctr"/>
                      <a:r>
                        <a:rPr lang="en-US" sz="2800" b="1" dirty="0">
                          <a:solidFill>
                            <a:srgbClr val="00B0F0"/>
                          </a:solidFill>
                        </a:rPr>
                        <a:t>5</a:t>
                      </a:r>
                    </a:p>
                  </a:txBody>
                  <a:tcPr/>
                </a:tc>
                <a:tc>
                  <a:txBody>
                    <a:bodyPr/>
                    <a:lstStyle/>
                    <a:p>
                      <a:r>
                        <a:rPr lang="en-US" dirty="0"/>
                        <a:t>Homework will be checked by your teacher in class once a week during your starter.  You will be expected to bring your homework book to class and leave it open on the desk for your teacher to inspect.</a:t>
                      </a:r>
                    </a:p>
                  </a:txBody>
                  <a:tcPr/>
                </a:tc>
                <a:extLst>
                  <a:ext uri="{0D108BD9-81ED-4DB2-BD59-A6C34878D82A}">
                    <a16:rowId xmlns:a16="http://schemas.microsoft.com/office/drawing/2014/main" val="2271783130"/>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2008" y="214685"/>
            <a:ext cx="3434963" cy="758939"/>
          </a:xfrm>
          <a:prstGeom prst="rect">
            <a:avLst/>
          </a:prstGeom>
        </p:spPr>
      </p:pic>
    </p:spTree>
    <p:extLst>
      <p:ext uri="{BB962C8B-B14F-4D97-AF65-F5344CB8AC3E}">
        <p14:creationId xmlns:p14="http://schemas.microsoft.com/office/powerpoint/2010/main" val="3719271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ctr"/>
            <a:r>
              <a:rPr lang="en-GB" sz="3800" b="1" dirty="0">
                <a:solidFill>
                  <a:srgbClr val="00B0F0"/>
                </a:solidFill>
              </a:rPr>
              <a:t>What does a homework on HegartyMaths look like?</a:t>
            </a:r>
          </a:p>
        </p:txBody>
      </p:sp>
      <p:sp>
        <p:nvSpPr>
          <p:cNvPr id="20" name="TextBox 19">
            <a:extLst>
              <a:ext uri="{FF2B5EF4-FFF2-40B4-BE49-F238E27FC236}">
                <a16:creationId xmlns:a16="http://schemas.microsoft.com/office/drawing/2014/main" id="{1B6962DF-E88A-5343-915D-5ABF84C4E332}"/>
              </a:ext>
            </a:extLst>
          </p:cNvPr>
          <p:cNvSpPr txBox="1"/>
          <p:nvPr/>
        </p:nvSpPr>
        <p:spPr>
          <a:xfrm>
            <a:off x="1355523" y="5755880"/>
            <a:ext cx="4673570" cy="677108"/>
          </a:xfrm>
          <a:prstGeom prst="rect">
            <a:avLst/>
          </a:prstGeom>
          <a:solidFill>
            <a:srgbClr val="FFC000"/>
          </a:solidFill>
          <a:ln w="41275">
            <a:solidFill>
              <a:schemeClr val="accent2"/>
            </a:solidFill>
          </a:ln>
        </p:spPr>
        <p:txBody>
          <a:bodyPr wrap="square" rtlCol="0">
            <a:spAutoFit/>
          </a:bodyPr>
          <a:lstStyle/>
          <a:p>
            <a:pPr algn="just"/>
            <a:r>
              <a:rPr lang="en-US" sz="1400" b="1" u="sng" dirty="0"/>
              <a:t>Step 1:</a:t>
            </a:r>
          </a:p>
          <a:p>
            <a:pPr algn="just"/>
            <a:r>
              <a:rPr lang="en-US" sz="1200" dirty="0"/>
              <a:t>Video where Mr. Hegarty teaches you everything you need to know about that topic &amp; goes through all the examples that will be in the quiz.</a:t>
            </a:r>
          </a:p>
        </p:txBody>
      </p:sp>
      <p:sp>
        <p:nvSpPr>
          <p:cNvPr id="22" name="TextBox 21">
            <a:extLst>
              <a:ext uri="{FF2B5EF4-FFF2-40B4-BE49-F238E27FC236}">
                <a16:creationId xmlns:a16="http://schemas.microsoft.com/office/drawing/2014/main" id="{39B99001-8798-A042-8C31-31DFBF3941B0}"/>
              </a:ext>
            </a:extLst>
          </p:cNvPr>
          <p:cNvSpPr txBox="1"/>
          <p:nvPr/>
        </p:nvSpPr>
        <p:spPr>
          <a:xfrm>
            <a:off x="6442735" y="5755880"/>
            <a:ext cx="4673570" cy="677108"/>
          </a:xfrm>
          <a:prstGeom prst="rect">
            <a:avLst/>
          </a:prstGeom>
          <a:solidFill>
            <a:srgbClr val="FFC000"/>
          </a:solidFill>
          <a:ln w="41275">
            <a:solidFill>
              <a:schemeClr val="accent2"/>
            </a:solidFill>
          </a:ln>
        </p:spPr>
        <p:txBody>
          <a:bodyPr wrap="square" rtlCol="0">
            <a:spAutoFit/>
          </a:bodyPr>
          <a:lstStyle/>
          <a:p>
            <a:pPr algn="just"/>
            <a:r>
              <a:rPr lang="en-US" sz="1400" b="1" u="sng" dirty="0"/>
              <a:t>Step 2:</a:t>
            </a:r>
          </a:p>
          <a:p>
            <a:pPr algn="just"/>
            <a:r>
              <a:rPr lang="en-US" sz="1200" dirty="0"/>
              <a:t>Quiz that will allow you to </a:t>
            </a:r>
            <a:r>
              <a:rPr lang="en-US" sz="1200" dirty="0" err="1"/>
              <a:t>practise</a:t>
            </a:r>
            <a:r>
              <a:rPr lang="en-US" sz="1200" dirty="0"/>
              <a:t> all the examples in the video for yourself and know whether you understood what was in the video.</a:t>
            </a:r>
          </a:p>
        </p:txBody>
      </p:sp>
      <p:pic>
        <p:nvPicPr>
          <p:cNvPr id="3" name="Picture 2">
            <a:extLst>
              <a:ext uri="{FF2B5EF4-FFF2-40B4-BE49-F238E27FC236}">
                <a16:creationId xmlns:a16="http://schemas.microsoft.com/office/drawing/2014/main" id="{9051A107-9EDB-5E4F-B91E-B22DE569B814}"/>
              </a:ext>
            </a:extLst>
          </p:cNvPr>
          <p:cNvPicPr>
            <a:picLocks noChangeAspect="1"/>
          </p:cNvPicPr>
          <p:nvPr/>
        </p:nvPicPr>
        <p:blipFill>
          <a:blip r:embed="rId2"/>
          <a:stretch>
            <a:fillRect/>
          </a:stretch>
        </p:blipFill>
        <p:spPr>
          <a:xfrm>
            <a:off x="1547821" y="1083176"/>
            <a:ext cx="2856383" cy="661377"/>
          </a:xfrm>
          <a:prstGeom prst="rect">
            <a:avLst/>
          </a:prstGeom>
        </p:spPr>
      </p:pic>
      <p:pic>
        <p:nvPicPr>
          <p:cNvPr id="7" name="Picture 6">
            <a:extLst>
              <a:ext uri="{FF2B5EF4-FFF2-40B4-BE49-F238E27FC236}">
                <a16:creationId xmlns:a16="http://schemas.microsoft.com/office/drawing/2014/main" id="{EFF3BE75-6227-9544-81EA-4EF751DF2014}"/>
              </a:ext>
            </a:extLst>
          </p:cNvPr>
          <p:cNvPicPr>
            <a:picLocks noChangeAspect="1"/>
          </p:cNvPicPr>
          <p:nvPr/>
        </p:nvPicPr>
        <p:blipFill>
          <a:blip r:embed="rId3"/>
          <a:stretch>
            <a:fillRect/>
          </a:stretch>
        </p:blipFill>
        <p:spPr>
          <a:xfrm>
            <a:off x="2059080" y="2084825"/>
            <a:ext cx="3490525" cy="2508007"/>
          </a:xfrm>
          <a:prstGeom prst="rect">
            <a:avLst/>
          </a:prstGeom>
          <a:ln w="31750">
            <a:solidFill>
              <a:schemeClr val="tx1">
                <a:lumMod val="65000"/>
                <a:lumOff val="35000"/>
              </a:schemeClr>
            </a:solidFill>
          </a:ln>
        </p:spPr>
      </p:pic>
      <p:pic>
        <p:nvPicPr>
          <p:cNvPr id="17" name="Picture 16">
            <a:extLst>
              <a:ext uri="{FF2B5EF4-FFF2-40B4-BE49-F238E27FC236}">
                <a16:creationId xmlns:a16="http://schemas.microsoft.com/office/drawing/2014/main" id="{04FC3865-3DEC-2545-B593-ECD7F54F7305}"/>
              </a:ext>
            </a:extLst>
          </p:cNvPr>
          <p:cNvPicPr>
            <a:picLocks noChangeAspect="1"/>
          </p:cNvPicPr>
          <p:nvPr/>
        </p:nvPicPr>
        <p:blipFill>
          <a:blip r:embed="rId4"/>
          <a:stretch>
            <a:fillRect/>
          </a:stretch>
        </p:blipFill>
        <p:spPr>
          <a:xfrm>
            <a:off x="3357990" y="3135629"/>
            <a:ext cx="764248" cy="764248"/>
          </a:xfrm>
          <a:prstGeom prst="rect">
            <a:avLst/>
          </a:prstGeom>
        </p:spPr>
      </p:pic>
      <p:sp>
        <p:nvSpPr>
          <p:cNvPr id="8" name="Rectangle 7">
            <a:extLst>
              <a:ext uri="{FF2B5EF4-FFF2-40B4-BE49-F238E27FC236}">
                <a16:creationId xmlns:a16="http://schemas.microsoft.com/office/drawing/2014/main" id="{81852C08-451D-6145-9372-9DD54ED0BE7D}"/>
              </a:ext>
            </a:extLst>
          </p:cNvPr>
          <p:cNvSpPr/>
          <p:nvPr/>
        </p:nvSpPr>
        <p:spPr>
          <a:xfrm>
            <a:off x="1355523" y="891768"/>
            <a:ext cx="9760783" cy="4419739"/>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4FD6AD4-18FF-9C48-9C61-C2A56C9B70EF}"/>
              </a:ext>
            </a:extLst>
          </p:cNvPr>
          <p:cNvPicPr>
            <a:picLocks noChangeAspect="1"/>
          </p:cNvPicPr>
          <p:nvPr/>
        </p:nvPicPr>
        <p:blipFill>
          <a:blip r:embed="rId5"/>
          <a:stretch>
            <a:fillRect/>
          </a:stretch>
        </p:blipFill>
        <p:spPr>
          <a:xfrm>
            <a:off x="6548952" y="1964395"/>
            <a:ext cx="3614956" cy="1375324"/>
          </a:xfrm>
          <a:prstGeom prst="rect">
            <a:avLst/>
          </a:prstGeom>
        </p:spPr>
      </p:pic>
      <p:pic>
        <p:nvPicPr>
          <p:cNvPr id="12" name="Picture 11">
            <a:extLst>
              <a:ext uri="{FF2B5EF4-FFF2-40B4-BE49-F238E27FC236}">
                <a16:creationId xmlns:a16="http://schemas.microsoft.com/office/drawing/2014/main" id="{96CA8314-53E5-EE44-8DC7-98A786AA91A7}"/>
              </a:ext>
            </a:extLst>
          </p:cNvPr>
          <p:cNvPicPr>
            <a:picLocks noChangeAspect="1"/>
          </p:cNvPicPr>
          <p:nvPr/>
        </p:nvPicPr>
        <p:blipFill>
          <a:blip r:embed="rId6"/>
          <a:stretch>
            <a:fillRect/>
          </a:stretch>
        </p:blipFill>
        <p:spPr>
          <a:xfrm>
            <a:off x="6848515" y="3897772"/>
            <a:ext cx="2937731" cy="777394"/>
          </a:xfrm>
          <a:prstGeom prst="rect">
            <a:avLst/>
          </a:prstGeom>
        </p:spPr>
      </p:pic>
      <p:pic>
        <p:nvPicPr>
          <p:cNvPr id="14" name="Picture 13">
            <a:extLst>
              <a:ext uri="{FF2B5EF4-FFF2-40B4-BE49-F238E27FC236}">
                <a16:creationId xmlns:a16="http://schemas.microsoft.com/office/drawing/2014/main" id="{20AED016-FE12-C242-BD63-1EA81DCBEED1}"/>
              </a:ext>
            </a:extLst>
          </p:cNvPr>
          <p:cNvPicPr>
            <a:picLocks noChangeAspect="1"/>
          </p:cNvPicPr>
          <p:nvPr/>
        </p:nvPicPr>
        <p:blipFill>
          <a:blip r:embed="rId7"/>
          <a:stretch>
            <a:fillRect/>
          </a:stretch>
        </p:blipFill>
        <p:spPr>
          <a:xfrm>
            <a:off x="1414588" y="1693627"/>
            <a:ext cx="9636367" cy="208713"/>
          </a:xfrm>
          <a:prstGeom prst="rect">
            <a:avLst/>
          </a:prstGeom>
        </p:spPr>
      </p:pic>
      <p:pic>
        <p:nvPicPr>
          <p:cNvPr id="21" name="Picture 20">
            <a:extLst>
              <a:ext uri="{FF2B5EF4-FFF2-40B4-BE49-F238E27FC236}">
                <a16:creationId xmlns:a16="http://schemas.microsoft.com/office/drawing/2014/main" id="{6A37DA30-C9EF-9749-9692-5BF8E66DC622}"/>
              </a:ext>
            </a:extLst>
          </p:cNvPr>
          <p:cNvPicPr>
            <a:picLocks noChangeAspect="1"/>
          </p:cNvPicPr>
          <p:nvPr/>
        </p:nvPicPr>
        <p:blipFill>
          <a:blip r:embed="rId7"/>
          <a:stretch>
            <a:fillRect/>
          </a:stretch>
        </p:blipFill>
        <p:spPr>
          <a:xfrm>
            <a:off x="1414587" y="4999904"/>
            <a:ext cx="9636367" cy="208713"/>
          </a:xfrm>
          <a:prstGeom prst="rect">
            <a:avLst/>
          </a:prstGeom>
        </p:spPr>
      </p:pic>
      <p:cxnSp>
        <p:nvCxnSpPr>
          <p:cNvPr id="16" name="Straight Arrow Connector 15">
            <a:extLst>
              <a:ext uri="{FF2B5EF4-FFF2-40B4-BE49-F238E27FC236}">
                <a16:creationId xmlns:a16="http://schemas.microsoft.com/office/drawing/2014/main" id="{9A1949B6-6EC8-4441-9488-6AA084C33C22}"/>
              </a:ext>
            </a:extLst>
          </p:cNvPr>
          <p:cNvCxnSpPr>
            <a:cxnSpLocks/>
          </p:cNvCxnSpPr>
          <p:nvPr/>
        </p:nvCxnSpPr>
        <p:spPr>
          <a:xfrm flipV="1">
            <a:off x="3676678" y="3897772"/>
            <a:ext cx="0" cy="1858108"/>
          </a:xfrm>
          <a:prstGeom prst="straightConnector1">
            <a:avLst/>
          </a:prstGeom>
          <a:ln w="53975">
            <a:solidFill>
              <a:srgbClr val="FC93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0203B8F-EF55-F74A-B98A-8123A9B7D4DA}"/>
              </a:ext>
            </a:extLst>
          </p:cNvPr>
          <p:cNvCxnSpPr>
            <a:cxnSpLocks/>
          </p:cNvCxnSpPr>
          <p:nvPr/>
        </p:nvCxnSpPr>
        <p:spPr>
          <a:xfrm flipV="1">
            <a:off x="8330740" y="4592832"/>
            <a:ext cx="0" cy="1163048"/>
          </a:xfrm>
          <a:prstGeom prst="straightConnector1">
            <a:avLst/>
          </a:prstGeom>
          <a:ln w="53975">
            <a:solidFill>
              <a:srgbClr val="FC9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462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just"/>
            <a:r>
              <a:rPr lang="en-GB" sz="3200" b="1" u="sng" dirty="0">
                <a:solidFill>
                  <a:srgbClr val="00B0F0"/>
                </a:solidFill>
              </a:rPr>
              <a:t>Step 1: </a:t>
            </a:r>
          </a:p>
          <a:p>
            <a:pPr algn="just"/>
            <a:endParaRPr lang="en-GB" sz="1200" dirty="0">
              <a:solidFill>
                <a:schemeClr val="tx2"/>
              </a:solidFill>
            </a:endParaRPr>
          </a:p>
          <a:p>
            <a:pPr algn="just"/>
            <a:r>
              <a:rPr lang="en-GB" sz="3200" dirty="0">
                <a:solidFill>
                  <a:schemeClr val="tx2"/>
                </a:solidFill>
              </a:rPr>
              <a:t>Watch the video, take notes of all modelled examples.</a:t>
            </a:r>
          </a:p>
        </p:txBody>
      </p:sp>
      <p:pic>
        <p:nvPicPr>
          <p:cNvPr id="7" name="Picture 6">
            <a:extLst>
              <a:ext uri="{FF2B5EF4-FFF2-40B4-BE49-F238E27FC236}">
                <a16:creationId xmlns:a16="http://schemas.microsoft.com/office/drawing/2014/main" id="{EFF3BE75-6227-9544-81EA-4EF751DF2014}"/>
              </a:ext>
            </a:extLst>
          </p:cNvPr>
          <p:cNvPicPr>
            <a:picLocks noChangeAspect="1"/>
          </p:cNvPicPr>
          <p:nvPr/>
        </p:nvPicPr>
        <p:blipFill>
          <a:blip r:embed="rId2"/>
          <a:stretch>
            <a:fillRect/>
          </a:stretch>
        </p:blipFill>
        <p:spPr>
          <a:xfrm>
            <a:off x="446777" y="1627837"/>
            <a:ext cx="4144380" cy="2977814"/>
          </a:xfrm>
          <a:prstGeom prst="rect">
            <a:avLst/>
          </a:prstGeom>
          <a:ln w="57150">
            <a:solidFill>
              <a:srgbClr val="00B0F0"/>
            </a:solidFill>
          </a:ln>
        </p:spPr>
      </p:pic>
      <p:pic>
        <p:nvPicPr>
          <p:cNvPr id="17" name="Picture 16">
            <a:extLst>
              <a:ext uri="{FF2B5EF4-FFF2-40B4-BE49-F238E27FC236}">
                <a16:creationId xmlns:a16="http://schemas.microsoft.com/office/drawing/2014/main" id="{04FC3865-3DEC-2545-B593-ECD7F54F7305}"/>
              </a:ext>
            </a:extLst>
          </p:cNvPr>
          <p:cNvPicPr>
            <a:picLocks noChangeAspect="1"/>
          </p:cNvPicPr>
          <p:nvPr/>
        </p:nvPicPr>
        <p:blipFill>
          <a:blip r:embed="rId3"/>
          <a:stretch>
            <a:fillRect/>
          </a:stretch>
        </p:blipFill>
        <p:spPr>
          <a:xfrm>
            <a:off x="1646421" y="2927461"/>
            <a:ext cx="764248" cy="764248"/>
          </a:xfrm>
          <a:prstGeom prst="rect">
            <a:avLst/>
          </a:prstGeom>
        </p:spPr>
      </p:pic>
      <p:pic>
        <p:nvPicPr>
          <p:cNvPr id="15" name="Shape 1061" descr="Screen Shot 2016-10-03 at 12.11.45.png">
            <a:extLst>
              <a:ext uri="{FF2B5EF4-FFF2-40B4-BE49-F238E27FC236}">
                <a16:creationId xmlns:a16="http://schemas.microsoft.com/office/drawing/2014/main" id="{C368FB2C-ACA8-754D-89C8-94C2EAF8EF43}"/>
              </a:ext>
            </a:extLst>
          </p:cNvPr>
          <p:cNvPicPr preferRelativeResize="0"/>
          <p:nvPr/>
        </p:nvPicPr>
        <p:blipFill rotWithShape="1">
          <a:blip r:embed="rId4">
            <a:alphaModFix/>
          </a:blip>
          <a:srcRect l="2506" t="15372" r="2409"/>
          <a:stretch/>
        </p:blipFill>
        <p:spPr>
          <a:xfrm>
            <a:off x="7125222" y="1669335"/>
            <a:ext cx="4652562" cy="2941798"/>
          </a:xfrm>
          <a:prstGeom prst="rect">
            <a:avLst/>
          </a:prstGeom>
          <a:noFill/>
          <a:ln w="57150">
            <a:solidFill>
              <a:srgbClr val="00B0F0"/>
            </a:solidFill>
          </a:ln>
        </p:spPr>
      </p:pic>
      <p:sp>
        <p:nvSpPr>
          <p:cNvPr id="2" name="Rectangle 1">
            <a:extLst>
              <a:ext uri="{FF2B5EF4-FFF2-40B4-BE49-F238E27FC236}">
                <a16:creationId xmlns:a16="http://schemas.microsoft.com/office/drawing/2014/main" id="{9A713D7B-3256-F04B-BAF7-474F73B13249}"/>
              </a:ext>
            </a:extLst>
          </p:cNvPr>
          <p:cNvSpPr/>
          <p:nvPr/>
        </p:nvSpPr>
        <p:spPr>
          <a:xfrm>
            <a:off x="414215" y="5347202"/>
            <a:ext cx="11363569" cy="923330"/>
          </a:xfrm>
          <a:prstGeom prst="rect">
            <a:avLst/>
          </a:prstGeom>
        </p:spPr>
        <p:txBody>
          <a:bodyPr wrap="square">
            <a:spAutoFit/>
          </a:bodyPr>
          <a:lstStyle/>
          <a:p>
            <a:pPr algn="just"/>
            <a:r>
              <a:rPr lang="en-GB" dirty="0">
                <a:solidFill>
                  <a:schemeClr val="tx2"/>
                </a:solidFill>
              </a:rPr>
              <a:t>You will </a:t>
            </a:r>
            <a:r>
              <a:rPr lang="en-GB" b="1" u="sng" dirty="0">
                <a:solidFill>
                  <a:schemeClr val="tx2"/>
                </a:solidFill>
              </a:rPr>
              <a:t>always</a:t>
            </a:r>
            <a:r>
              <a:rPr lang="en-GB" dirty="0">
                <a:solidFill>
                  <a:schemeClr val="tx2"/>
                </a:solidFill>
              </a:rPr>
              <a:t> produce a set of well-written notes of all the modelled examples in the video as we want you to be an expert note-taker and to revise before you try the quiz.   </a:t>
            </a:r>
            <a:r>
              <a:rPr lang="en-GB" b="1" dirty="0">
                <a:solidFill>
                  <a:schemeClr val="tx2"/>
                </a:solidFill>
              </a:rPr>
              <a:t>If you know the material, you still have to take the notes as sometimes you have to revise topics you already know and it’s good for your long-term maths memory.</a:t>
            </a:r>
          </a:p>
        </p:txBody>
      </p:sp>
      <p:cxnSp>
        <p:nvCxnSpPr>
          <p:cNvPr id="6" name="Straight Arrow Connector 5">
            <a:extLst>
              <a:ext uri="{FF2B5EF4-FFF2-40B4-BE49-F238E27FC236}">
                <a16:creationId xmlns:a16="http://schemas.microsoft.com/office/drawing/2014/main" id="{9F52B2FD-C2E5-6644-9128-01C9DE6414FB}"/>
              </a:ext>
            </a:extLst>
          </p:cNvPr>
          <p:cNvCxnSpPr>
            <a:cxnSpLocks/>
          </p:cNvCxnSpPr>
          <p:nvPr/>
        </p:nvCxnSpPr>
        <p:spPr>
          <a:xfrm>
            <a:off x="4635642" y="3221644"/>
            <a:ext cx="2466135" cy="0"/>
          </a:xfrm>
          <a:prstGeom prst="straightConnector1">
            <a:avLst/>
          </a:prstGeom>
          <a:ln w="857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5184B82-D8EB-6944-BF92-74BBDEAF70B4}"/>
              </a:ext>
            </a:extLst>
          </p:cNvPr>
          <p:cNvSpPr/>
          <p:nvPr/>
        </p:nvSpPr>
        <p:spPr>
          <a:xfrm>
            <a:off x="4591157" y="3449882"/>
            <a:ext cx="2641245" cy="1015663"/>
          </a:xfrm>
          <a:prstGeom prst="rect">
            <a:avLst/>
          </a:prstGeom>
        </p:spPr>
        <p:txBody>
          <a:bodyPr wrap="square">
            <a:spAutoFit/>
          </a:bodyPr>
          <a:lstStyle/>
          <a:p>
            <a:pPr algn="ctr"/>
            <a:r>
              <a:rPr lang="en-GB" sz="1450" b="1" dirty="0">
                <a:solidFill>
                  <a:srgbClr val="00B0F0"/>
                </a:solidFill>
              </a:rPr>
              <a:t>You will turn each video into fantastic notes in your HegartyMaths homework books.</a:t>
            </a:r>
            <a:endParaRPr lang="en-US" sz="1450" b="1" dirty="0">
              <a:solidFill>
                <a:srgbClr val="00B0F0"/>
              </a:solidFill>
            </a:endParaRPr>
          </a:p>
        </p:txBody>
      </p:sp>
    </p:spTree>
    <p:extLst>
      <p:ext uri="{BB962C8B-B14F-4D97-AF65-F5344CB8AC3E}">
        <p14:creationId xmlns:p14="http://schemas.microsoft.com/office/powerpoint/2010/main" val="3751042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8E5DF-C979-4A49-9292-56057FA5FB10}"/>
              </a:ext>
            </a:extLst>
          </p:cNvPr>
          <p:cNvSpPr txBox="1">
            <a:spLocks/>
          </p:cNvSpPr>
          <p:nvPr/>
        </p:nvSpPr>
        <p:spPr>
          <a:xfrm>
            <a:off x="0" y="0"/>
            <a:ext cx="12192000" cy="891768"/>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100000"/>
              </a:lnSpc>
              <a:spcBef>
                <a:spcPts val="0"/>
              </a:spcBef>
              <a:spcAft>
                <a:spcPts val="0"/>
              </a:spcAft>
              <a:buClr>
                <a:schemeClr val="dk1"/>
              </a:buClr>
              <a:buFont typeface="Arial"/>
              <a:buNone/>
              <a:defRPr sz="3733" b="0" i="0" u="none" strike="noStrike" kern="1200" cap="none">
                <a:solidFill>
                  <a:schemeClr val="dk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pPr algn="just"/>
            <a:r>
              <a:rPr lang="en-GB" sz="3200" b="1" u="sng" dirty="0">
                <a:solidFill>
                  <a:srgbClr val="00B0F0"/>
                </a:solidFill>
              </a:rPr>
              <a:t>Step 2: </a:t>
            </a:r>
          </a:p>
          <a:p>
            <a:pPr algn="just"/>
            <a:endParaRPr lang="en-GB" sz="1200" dirty="0">
              <a:solidFill>
                <a:schemeClr val="tx2"/>
              </a:solidFill>
            </a:endParaRPr>
          </a:p>
          <a:p>
            <a:pPr algn="just"/>
            <a:r>
              <a:rPr lang="en-GB" sz="3200" dirty="0">
                <a:solidFill>
                  <a:schemeClr val="tx2"/>
                </a:solidFill>
              </a:rPr>
              <a:t>Assess your learning from the video in a quiz.</a:t>
            </a:r>
          </a:p>
        </p:txBody>
      </p:sp>
      <p:pic>
        <p:nvPicPr>
          <p:cNvPr id="17" name="Picture 16">
            <a:extLst>
              <a:ext uri="{FF2B5EF4-FFF2-40B4-BE49-F238E27FC236}">
                <a16:creationId xmlns:a16="http://schemas.microsoft.com/office/drawing/2014/main" id="{04FC3865-3DEC-2545-B593-ECD7F54F7305}"/>
              </a:ext>
            </a:extLst>
          </p:cNvPr>
          <p:cNvPicPr>
            <a:picLocks noChangeAspect="1"/>
          </p:cNvPicPr>
          <p:nvPr/>
        </p:nvPicPr>
        <p:blipFill>
          <a:blip r:embed="rId2"/>
          <a:stretch>
            <a:fillRect/>
          </a:stretch>
        </p:blipFill>
        <p:spPr>
          <a:xfrm>
            <a:off x="1732390" y="3051633"/>
            <a:ext cx="764248" cy="764248"/>
          </a:xfrm>
          <a:prstGeom prst="rect">
            <a:avLst/>
          </a:prstGeom>
        </p:spPr>
      </p:pic>
      <p:cxnSp>
        <p:nvCxnSpPr>
          <p:cNvPr id="6" name="Straight Arrow Connector 5">
            <a:extLst>
              <a:ext uri="{FF2B5EF4-FFF2-40B4-BE49-F238E27FC236}">
                <a16:creationId xmlns:a16="http://schemas.microsoft.com/office/drawing/2014/main" id="{9F52B2FD-C2E5-6644-9128-01C9DE6414FB}"/>
              </a:ext>
            </a:extLst>
          </p:cNvPr>
          <p:cNvCxnSpPr>
            <a:cxnSpLocks/>
          </p:cNvCxnSpPr>
          <p:nvPr/>
        </p:nvCxnSpPr>
        <p:spPr>
          <a:xfrm flipV="1">
            <a:off x="5189413" y="3051633"/>
            <a:ext cx="3666476" cy="9521"/>
          </a:xfrm>
          <a:prstGeom prst="straightConnector1">
            <a:avLst/>
          </a:prstGeom>
          <a:ln w="85725">
            <a:solidFill>
              <a:srgbClr val="FC93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5184B82-D8EB-6944-BF92-74BBDEAF70B4}"/>
              </a:ext>
            </a:extLst>
          </p:cNvPr>
          <p:cNvSpPr/>
          <p:nvPr/>
        </p:nvSpPr>
        <p:spPr>
          <a:xfrm>
            <a:off x="5189413" y="3308440"/>
            <a:ext cx="3666476" cy="1815882"/>
          </a:xfrm>
          <a:prstGeom prst="rect">
            <a:avLst/>
          </a:prstGeom>
        </p:spPr>
        <p:txBody>
          <a:bodyPr wrap="square">
            <a:spAutoFit/>
          </a:bodyPr>
          <a:lstStyle/>
          <a:p>
            <a:r>
              <a:rPr lang="en-GB" sz="1300" dirty="0">
                <a:solidFill>
                  <a:srgbClr val="00B0F0"/>
                </a:solidFill>
              </a:rPr>
              <a:t>         </a:t>
            </a:r>
            <a:r>
              <a:rPr lang="en-GB" sz="1600" b="1" dirty="0">
                <a:solidFill>
                  <a:srgbClr val="00B0F0"/>
                </a:solidFill>
              </a:rPr>
              <a:t>You need to:</a:t>
            </a:r>
          </a:p>
          <a:p>
            <a:endParaRPr lang="en-GB" sz="1600" b="1" dirty="0">
              <a:solidFill>
                <a:srgbClr val="00B0F0"/>
              </a:solidFill>
            </a:endParaRPr>
          </a:p>
          <a:p>
            <a:pPr marL="342900" indent="-342900">
              <a:buAutoNum type="arabicParenR"/>
            </a:pPr>
            <a:r>
              <a:rPr lang="en-GB" sz="1600" b="1" dirty="0">
                <a:solidFill>
                  <a:srgbClr val="00B0F0"/>
                </a:solidFill>
              </a:rPr>
              <a:t>Write down every Q</a:t>
            </a:r>
          </a:p>
          <a:p>
            <a:pPr marL="342900" indent="-342900">
              <a:buAutoNum type="arabicParenR"/>
            </a:pPr>
            <a:endParaRPr lang="en-GB" sz="1600" b="1" dirty="0">
              <a:solidFill>
                <a:srgbClr val="00B0F0"/>
              </a:solidFill>
            </a:endParaRPr>
          </a:p>
          <a:p>
            <a:pPr marL="342900" indent="-342900">
              <a:buAutoNum type="arabicParenR"/>
            </a:pPr>
            <a:r>
              <a:rPr lang="en-GB" sz="1600" b="1" dirty="0">
                <a:solidFill>
                  <a:srgbClr val="00B0F0"/>
                </a:solidFill>
              </a:rPr>
              <a:t>Always show all your workings</a:t>
            </a:r>
          </a:p>
          <a:p>
            <a:pPr marL="342900" indent="-342900">
              <a:buAutoNum type="arabicParenR"/>
            </a:pPr>
            <a:endParaRPr lang="en-GB" sz="1600" b="1" dirty="0">
              <a:solidFill>
                <a:srgbClr val="00B0F0"/>
              </a:solidFill>
            </a:endParaRPr>
          </a:p>
          <a:p>
            <a:pPr marL="342900" indent="-342900">
              <a:buAutoNum type="arabicParenR"/>
            </a:pPr>
            <a:r>
              <a:rPr lang="en-GB" sz="1600" b="1" dirty="0">
                <a:solidFill>
                  <a:srgbClr val="00B0F0"/>
                </a:solidFill>
              </a:rPr>
              <a:t>Always mark + self-correct your work</a:t>
            </a:r>
            <a:endParaRPr lang="en-US" sz="1600" b="1" dirty="0">
              <a:solidFill>
                <a:srgbClr val="00B0F0"/>
              </a:solidFill>
            </a:endParaRPr>
          </a:p>
        </p:txBody>
      </p:sp>
      <p:pic>
        <p:nvPicPr>
          <p:cNvPr id="10" name="Picture 9">
            <a:extLst>
              <a:ext uri="{FF2B5EF4-FFF2-40B4-BE49-F238E27FC236}">
                <a16:creationId xmlns:a16="http://schemas.microsoft.com/office/drawing/2014/main" id="{97139C90-F1AE-CF49-81EE-E4EA7DFF2441}"/>
              </a:ext>
            </a:extLst>
          </p:cNvPr>
          <p:cNvPicPr>
            <a:picLocks noChangeAspect="1"/>
          </p:cNvPicPr>
          <p:nvPr/>
        </p:nvPicPr>
        <p:blipFill>
          <a:blip r:embed="rId3"/>
          <a:stretch>
            <a:fillRect/>
          </a:stretch>
        </p:blipFill>
        <p:spPr>
          <a:xfrm>
            <a:off x="690502" y="1803577"/>
            <a:ext cx="4498911" cy="3006321"/>
          </a:xfrm>
          <a:prstGeom prst="rect">
            <a:avLst/>
          </a:prstGeom>
          <a:noFill/>
          <a:ln w="57150">
            <a:solidFill>
              <a:srgbClr val="FC9300"/>
            </a:solidFill>
          </a:ln>
        </p:spPr>
      </p:pic>
      <p:pic>
        <p:nvPicPr>
          <p:cNvPr id="5" name="Picture 4">
            <a:extLst>
              <a:ext uri="{FF2B5EF4-FFF2-40B4-BE49-F238E27FC236}">
                <a16:creationId xmlns:a16="http://schemas.microsoft.com/office/drawing/2014/main" id="{A9105059-B020-4C42-8F3B-9628B4910D7E}"/>
              </a:ext>
            </a:extLst>
          </p:cNvPr>
          <p:cNvPicPr>
            <a:picLocks noChangeAspect="1"/>
          </p:cNvPicPr>
          <p:nvPr/>
        </p:nvPicPr>
        <p:blipFill>
          <a:blip r:embed="rId4"/>
          <a:stretch>
            <a:fillRect/>
          </a:stretch>
        </p:blipFill>
        <p:spPr>
          <a:xfrm>
            <a:off x="8855889" y="1365646"/>
            <a:ext cx="2921895" cy="3882181"/>
          </a:xfrm>
          <a:prstGeom prst="rect">
            <a:avLst/>
          </a:prstGeom>
          <a:noFill/>
          <a:ln w="57150">
            <a:solidFill>
              <a:srgbClr val="FC9300"/>
            </a:solidFill>
          </a:ln>
        </p:spPr>
      </p:pic>
      <p:sp>
        <p:nvSpPr>
          <p:cNvPr id="16" name="Rectangle 15">
            <a:extLst>
              <a:ext uri="{FF2B5EF4-FFF2-40B4-BE49-F238E27FC236}">
                <a16:creationId xmlns:a16="http://schemas.microsoft.com/office/drawing/2014/main" id="{DD518633-90EA-EE47-AED0-764CB952945F}"/>
              </a:ext>
            </a:extLst>
          </p:cNvPr>
          <p:cNvSpPr/>
          <p:nvPr/>
        </p:nvSpPr>
        <p:spPr>
          <a:xfrm>
            <a:off x="414215" y="5721706"/>
            <a:ext cx="11363569" cy="646331"/>
          </a:xfrm>
          <a:prstGeom prst="rect">
            <a:avLst/>
          </a:prstGeom>
        </p:spPr>
        <p:txBody>
          <a:bodyPr wrap="square">
            <a:spAutoFit/>
          </a:bodyPr>
          <a:lstStyle/>
          <a:p>
            <a:pPr algn="just"/>
            <a:r>
              <a:rPr lang="en-GB" dirty="0">
                <a:solidFill>
                  <a:schemeClr val="tx2"/>
                </a:solidFill>
              </a:rPr>
              <a:t>You will </a:t>
            </a:r>
            <a:r>
              <a:rPr lang="en-GB" b="1" u="sng" dirty="0">
                <a:solidFill>
                  <a:schemeClr val="tx2"/>
                </a:solidFill>
              </a:rPr>
              <a:t>always</a:t>
            </a:r>
            <a:r>
              <a:rPr lang="en-GB" dirty="0">
                <a:solidFill>
                  <a:schemeClr val="tx2"/>
                </a:solidFill>
              </a:rPr>
              <a:t> show your workings and mark all questions you ever do.   </a:t>
            </a:r>
            <a:r>
              <a:rPr lang="en-GB" b="1" dirty="0">
                <a:solidFill>
                  <a:schemeClr val="tx2"/>
                </a:solidFill>
              </a:rPr>
              <a:t>If you can do the question in your head you still need to show your workings as that is part of being a great mathematician.</a:t>
            </a:r>
          </a:p>
        </p:txBody>
      </p:sp>
      <p:pic>
        <p:nvPicPr>
          <p:cNvPr id="18" name="Picture 17">
            <a:extLst>
              <a:ext uri="{FF2B5EF4-FFF2-40B4-BE49-F238E27FC236}">
                <a16:creationId xmlns:a16="http://schemas.microsoft.com/office/drawing/2014/main" id="{C24616CB-6EF8-C349-8B95-761F2A198705}"/>
              </a:ext>
            </a:extLst>
          </p:cNvPr>
          <p:cNvPicPr>
            <a:picLocks noChangeAspect="1"/>
          </p:cNvPicPr>
          <p:nvPr/>
        </p:nvPicPr>
        <p:blipFill>
          <a:blip r:embed="rId2"/>
          <a:stretch>
            <a:fillRect/>
          </a:stretch>
        </p:blipFill>
        <p:spPr>
          <a:xfrm>
            <a:off x="2175709" y="3132667"/>
            <a:ext cx="764248" cy="764248"/>
          </a:xfrm>
          <a:prstGeom prst="rect">
            <a:avLst/>
          </a:prstGeom>
        </p:spPr>
      </p:pic>
    </p:spTree>
    <p:extLst>
      <p:ext uri="{BB962C8B-B14F-4D97-AF65-F5344CB8AC3E}">
        <p14:creationId xmlns:p14="http://schemas.microsoft.com/office/powerpoint/2010/main" val="34106378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2278</TotalTime>
  <Words>2343</Words>
  <Application>Microsoft Macintosh PowerPoint</Application>
  <PresentationFormat>Widescreen</PresentationFormat>
  <Paragraphs>197</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Empowering YOU to become an amazing independent learner in maths…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Empowering students in their home learning</dc:title>
  <dc:creator>Colin Hegarty</dc:creator>
  <cp:lastModifiedBy>Colin Hegarty</cp:lastModifiedBy>
  <cp:revision>116</cp:revision>
  <dcterms:created xsi:type="dcterms:W3CDTF">2018-06-28T22:16:18Z</dcterms:created>
  <dcterms:modified xsi:type="dcterms:W3CDTF">2018-09-12T01:06:38Z</dcterms:modified>
</cp:coreProperties>
</file>