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66" r:id="rId2"/>
    <p:sldId id="280" r:id="rId3"/>
    <p:sldId id="281" r:id="rId4"/>
    <p:sldId id="303" r:id="rId5"/>
    <p:sldId id="282" r:id="rId6"/>
    <p:sldId id="284" r:id="rId7"/>
    <p:sldId id="285" r:id="rId8"/>
    <p:sldId id="286" r:id="rId9"/>
    <p:sldId id="306" r:id="rId10"/>
    <p:sldId id="288" r:id="rId11"/>
    <p:sldId id="291" r:id="rId12"/>
    <p:sldId id="309" r:id="rId13"/>
    <p:sldId id="305" r:id="rId14"/>
    <p:sldId id="298" r:id="rId15"/>
    <p:sldId id="312" r:id="rId16"/>
    <p:sldId id="299" r:id="rId17"/>
    <p:sldId id="313" r:id="rId18"/>
    <p:sldId id="314" r:id="rId19"/>
    <p:sldId id="315" r:id="rId20"/>
    <p:sldId id="300" r:id="rId21"/>
    <p:sldId id="290" r:id="rId22"/>
    <p:sldId id="301" r:id="rId23"/>
    <p:sldId id="302" r:id="rId24"/>
    <p:sldId id="296" r:id="rId2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034" autoAdjust="0"/>
  </p:normalViewPr>
  <p:slideViewPr>
    <p:cSldViewPr>
      <p:cViewPr varScale="1">
        <p:scale>
          <a:sx n="101" d="100"/>
          <a:sy n="101" d="100"/>
        </p:scale>
        <p:origin x="1914" y="108"/>
      </p:cViewPr>
      <p:guideLst>
        <p:guide orient="horz" pos="2160"/>
        <p:guide pos="2880"/>
      </p:guideLst>
    </p:cSldViewPr>
  </p:slideViewPr>
  <p:notesTextViewPr>
    <p:cViewPr>
      <p:scale>
        <a:sx n="1" d="1"/>
        <a:sy n="1" d="1"/>
      </p:scale>
      <p:origin x="0" y="0"/>
    </p:cViewPr>
  </p:notesTextViewPr>
  <p:sorterViewPr>
    <p:cViewPr>
      <p:scale>
        <a:sx n="100" d="100"/>
        <a:sy n="100" d="100"/>
      </p:scale>
      <p:origin x="0" y="-2376"/>
    </p:cViewPr>
  </p:sorterViewPr>
  <p:notesViewPr>
    <p:cSldViewPr>
      <p:cViewPr varScale="1">
        <p:scale>
          <a:sx n="56" d="100"/>
          <a:sy n="56" d="100"/>
        </p:scale>
        <p:origin x="-2886"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CBB292-CE82-41BF-A8C9-8CB8D8192AE7}"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GB"/>
        </a:p>
      </dgm:t>
    </dgm:pt>
    <dgm:pt modelId="{DA773636-1619-47A0-BDC0-3881D65AB62B}">
      <dgm:prSet phldrT="[Text]"/>
      <dgm:spPr/>
      <dgm:t>
        <a:bodyPr/>
        <a:lstStyle/>
        <a:p>
          <a:r>
            <a:rPr lang="en-GB" dirty="0" smtClean="0"/>
            <a:t>To know why we set homework </a:t>
          </a:r>
          <a:endParaRPr lang="en-GB" dirty="0"/>
        </a:p>
      </dgm:t>
    </dgm:pt>
    <dgm:pt modelId="{2C737303-0955-43D1-B7FE-54AE9A1B5150}" type="parTrans" cxnId="{14040EC0-63A2-4067-BBD8-4B9EFF5C0148}">
      <dgm:prSet/>
      <dgm:spPr/>
      <dgm:t>
        <a:bodyPr/>
        <a:lstStyle/>
        <a:p>
          <a:endParaRPr lang="en-GB"/>
        </a:p>
      </dgm:t>
    </dgm:pt>
    <dgm:pt modelId="{F37C3E79-BEC6-4E9B-B5E8-1DB12614E425}" type="sibTrans" cxnId="{14040EC0-63A2-4067-BBD8-4B9EFF5C0148}">
      <dgm:prSet/>
      <dgm:spPr/>
      <dgm:t>
        <a:bodyPr/>
        <a:lstStyle/>
        <a:p>
          <a:endParaRPr lang="en-GB"/>
        </a:p>
      </dgm:t>
    </dgm:pt>
    <dgm:pt modelId="{2D2248C9-1A2A-4BC5-A69F-D27BEC629A11}">
      <dgm:prSet phldrT="[Text]"/>
      <dgm:spPr/>
      <dgm:t>
        <a:bodyPr/>
        <a:lstStyle/>
        <a:p>
          <a:r>
            <a:rPr lang="en-GB" dirty="0" smtClean="0"/>
            <a:t>To understand the different types of tasks we set and the challenges students face</a:t>
          </a:r>
          <a:endParaRPr lang="en-GB" dirty="0"/>
        </a:p>
      </dgm:t>
    </dgm:pt>
    <dgm:pt modelId="{3875B087-C293-4E99-A188-96ED2071C997}" type="parTrans" cxnId="{9AE66765-C8D5-45B3-847E-2D2F529D0577}">
      <dgm:prSet/>
      <dgm:spPr/>
      <dgm:t>
        <a:bodyPr/>
        <a:lstStyle/>
        <a:p>
          <a:endParaRPr lang="en-GB"/>
        </a:p>
      </dgm:t>
    </dgm:pt>
    <dgm:pt modelId="{2A3622F3-CA5D-43C6-B35E-5DC32FA0167C}" type="sibTrans" cxnId="{9AE66765-C8D5-45B3-847E-2D2F529D0577}">
      <dgm:prSet/>
      <dgm:spPr/>
      <dgm:t>
        <a:bodyPr/>
        <a:lstStyle/>
        <a:p>
          <a:endParaRPr lang="en-GB"/>
        </a:p>
      </dgm:t>
    </dgm:pt>
    <dgm:pt modelId="{3E99C705-D6E6-48A6-ACC0-B088EB40CFC3}">
      <dgm:prSet phldrT="[Text]"/>
      <dgm:spPr/>
      <dgm:t>
        <a:bodyPr/>
        <a:lstStyle/>
        <a:p>
          <a:r>
            <a:rPr lang="en-GB" dirty="0" smtClean="0"/>
            <a:t>Identify ways in which school and parents can better support students in their homework and assessments</a:t>
          </a:r>
          <a:endParaRPr lang="en-GB" dirty="0"/>
        </a:p>
      </dgm:t>
    </dgm:pt>
    <dgm:pt modelId="{EAE81254-73BD-4DAC-9C1B-D378BDA2189A}" type="parTrans" cxnId="{C23DFC9B-4714-4440-9487-C1C903F4F480}">
      <dgm:prSet/>
      <dgm:spPr/>
      <dgm:t>
        <a:bodyPr/>
        <a:lstStyle/>
        <a:p>
          <a:endParaRPr lang="en-GB"/>
        </a:p>
      </dgm:t>
    </dgm:pt>
    <dgm:pt modelId="{962943B8-7956-4861-BF11-D379AD1AB8B0}" type="sibTrans" cxnId="{C23DFC9B-4714-4440-9487-C1C903F4F480}">
      <dgm:prSet/>
      <dgm:spPr/>
      <dgm:t>
        <a:bodyPr/>
        <a:lstStyle/>
        <a:p>
          <a:endParaRPr lang="en-GB"/>
        </a:p>
      </dgm:t>
    </dgm:pt>
    <dgm:pt modelId="{420325A1-C938-41DD-8CEC-25DA283A6B99}" type="pres">
      <dgm:prSet presAssocID="{A5CBB292-CE82-41BF-A8C9-8CB8D8192AE7}" presName="rootnode" presStyleCnt="0">
        <dgm:presLayoutVars>
          <dgm:chMax/>
          <dgm:chPref/>
          <dgm:dir/>
          <dgm:animLvl val="lvl"/>
        </dgm:presLayoutVars>
      </dgm:prSet>
      <dgm:spPr/>
      <dgm:t>
        <a:bodyPr/>
        <a:lstStyle/>
        <a:p>
          <a:endParaRPr lang="en-GB"/>
        </a:p>
      </dgm:t>
    </dgm:pt>
    <dgm:pt modelId="{F81D371A-FCFB-4855-BF65-BDF2AE83FC0E}" type="pres">
      <dgm:prSet presAssocID="{DA773636-1619-47A0-BDC0-3881D65AB62B}" presName="composite" presStyleCnt="0"/>
      <dgm:spPr/>
    </dgm:pt>
    <dgm:pt modelId="{E8C61249-D394-41B6-B74E-67112FFB32CA}" type="pres">
      <dgm:prSet presAssocID="{DA773636-1619-47A0-BDC0-3881D65AB62B}" presName="LShape" presStyleLbl="alignNode1" presStyleIdx="0" presStyleCnt="5"/>
      <dgm:spPr/>
    </dgm:pt>
    <dgm:pt modelId="{5894211E-AA98-4403-A7AF-7871CF1E17A3}" type="pres">
      <dgm:prSet presAssocID="{DA773636-1619-47A0-BDC0-3881D65AB62B}" presName="ParentText" presStyleLbl="revTx" presStyleIdx="0" presStyleCnt="3">
        <dgm:presLayoutVars>
          <dgm:chMax val="0"/>
          <dgm:chPref val="0"/>
          <dgm:bulletEnabled val="1"/>
        </dgm:presLayoutVars>
      </dgm:prSet>
      <dgm:spPr/>
      <dgm:t>
        <a:bodyPr/>
        <a:lstStyle/>
        <a:p>
          <a:endParaRPr lang="en-GB"/>
        </a:p>
      </dgm:t>
    </dgm:pt>
    <dgm:pt modelId="{868380B6-1AB6-4A99-BA14-4D35D8B74E2E}" type="pres">
      <dgm:prSet presAssocID="{DA773636-1619-47A0-BDC0-3881D65AB62B}" presName="Triangle" presStyleLbl="alignNode1" presStyleIdx="1" presStyleCnt="5"/>
      <dgm:spPr/>
    </dgm:pt>
    <dgm:pt modelId="{81A2F317-9534-454B-8909-BC44D20E02C6}" type="pres">
      <dgm:prSet presAssocID="{F37C3E79-BEC6-4E9B-B5E8-1DB12614E425}" presName="sibTrans" presStyleCnt="0"/>
      <dgm:spPr/>
    </dgm:pt>
    <dgm:pt modelId="{983C52D9-45B4-492C-B73E-3EE49812CB4F}" type="pres">
      <dgm:prSet presAssocID="{F37C3E79-BEC6-4E9B-B5E8-1DB12614E425}" presName="space" presStyleCnt="0"/>
      <dgm:spPr/>
    </dgm:pt>
    <dgm:pt modelId="{BAA143DB-87C1-42E0-9214-91A0AC8FB99C}" type="pres">
      <dgm:prSet presAssocID="{2D2248C9-1A2A-4BC5-A69F-D27BEC629A11}" presName="composite" presStyleCnt="0"/>
      <dgm:spPr/>
    </dgm:pt>
    <dgm:pt modelId="{5A16E0C5-4B15-4AA6-9D3E-AC9A4F88652E}" type="pres">
      <dgm:prSet presAssocID="{2D2248C9-1A2A-4BC5-A69F-D27BEC629A11}" presName="LShape" presStyleLbl="alignNode1" presStyleIdx="2" presStyleCnt="5"/>
      <dgm:spPr/>
    </dgm:pt>
    <dgm:pt modelId="{46A1BECC-074C-469B-8396-5D5AE2BF636C}" type="pres">
      <dgm:prSet presAssocID="{2D2248C9-1A2A-4BC5-A69F-D27BEC629A11}" presName="ParentText" presStyleLbl="revTx" presStyleIdx="1" presStyleCnt="3">
        <dgm:presLayoutVars>
          <dgm:chMax val="0"/>
          <dgm:chPref val="0"/>
          <dgm:bulletEnabled val="1"/>
        </dgm:presLayoutVars>
      </dgm:prSet>
      <dgm:spPr/>
      <dgm:t>
        <a:bodyPr/>
        <a:lstStyle/>
        <a:p>
          <a:endParaRPr lang="en-GB"/>
        </a:p>
      </dgm:t>
    </dgm:pt>
    <dgm:pt modelId="{C2741FFD-80C3-4616-B4CE-A93520ACD567}" type="pres">
      <dgm:prSet presAssocID="{2D2248C9-1A2A-4BC5-A69F-D27BEC629A11}" presName="Triangle" presStyleLbl="alignNode1" presStyleIdx="3" presStyleCnt="5"/>
      <dgm:spPr/>
    </dgm:pt>
    <dgm:pt modelId="{A3BD9B84-EAB4-4175-976C-206D05DB00A1}" type="pres">
      <dgm:prSet presAssocID="{2A3622F3-CA5D-43C6-B35E-5DC32FA0167C}" presName="sibTrans" presStyleCnt="0"/>
      <dgm:spPr/>
    </dgm:pt>
    <dgm:pt modelId="{066D98D6-04DF-41C9-83E6-66A4F5E8A85C}" type="pres">
      <dgm:prSet presAssocID="{2A3622F3-CA5D-43C6-B35E-5DC32FA0167C}" presName="space" presStyleCnt="0"/>
      <dgm:spPr/>
    </dgm:pt>
    <dgm:pt modelId="{DE4C3F75-4753-4E12-8E39-B847FC849A8C}" type="pres">
      <dgm:prSet presAssocID="{3E99C705-D6E6-48A6-ACC0-B088EB40CFC3}" presName="composite" presStyleCnt="0"/>
      <dgm:spPr/>
    </dgm:pt>
    <dgm:pt modelId="{9E4EF8A7-C788-46B4-A1FF-2E7E5DE8FD48}" type="pres">
      <dgm:prSet presAssocID="{3E99C705-D6E6-48A6-ACC0-B088EB40CFC3}" presName="LShape" presStyleLbl="alignNode1" presStyleIdx="4" presStyleCnt="5"/>
      <dgm:spPr/>
    </dgm:pt>
    <dgm:pt modelId="{A31E4128-9F95-4421-A33A-FC4398EE05EE}" type="pres">
      <dgm:prSet presAssocID="{3E99C705-D6E6-48A6-ACC0-B088EB40CFC3}" presName="ParentText" presStyleLbl="revTx" presStyleIdx="2" presStyleCnt="3">
        <dgm:presLayoutVars>
          <dgm:chMax val="0"/>
          <dgm:chPref val="0"/>
          <dgm:bulletEnabled val="1"/>
        </dgm:presLayoutVars>
      </dgm:prSet>
      <dgm:spPr/>
      <dgm:t>
        <a:bodyPr/>
        <a:lstStyle/>
        <a:p>
          <a:endParaRPr lang="en-GB"/>
        </a:p>
      </dgm:t>
    </dgm:pt>
  </dgm:ptLst>
  <dgm:cxnLst>
    <dgm:cxn modelId="{818F5DD8-398C-4E84-99CC-E1F2DD443AF5}" type="presOf" srcId="{A5CBB292-CE82-41BF-A8C9-8CB8D8192AE7}" destId="{420325A1-C938-41DD-8CEC-25DA283A6B99}" srcOrd="0" destOrd="0" presId="urn:microsoft.com/office/officeart/2009/3/layout/StepUpProcess"/>
    <dgm:cxn modelId="{D3F2F185-3372-477D-A71D-FE1CDBA53275}" type="presOf" srcId="{3E99C705-D6E6-48A6-ACC0-B088EB40CFC3}" destId="{A31E4128-9F95-4421-A33A-FC4398EE05EE}" srcOrd="0" destOrd="0" presId="urn:microsoft.com/office/officeart/2009/3/layout/StepUpProcess"/>
    <dgm:cxn modelId="{C5EF7F16-7C3E-4490-88A6-2987ED9E9357}" type="presOf" srcId="{2D2248C9-1A2A-4BC5-A69F-D27BEC629A11}" destId="{46A1BECC-074C-469B-8396-5D5AE2BF636C}" srcOrd="0" destOrd="0" presId="urn:microsoft.com/office/officeart/2009/3/layout/StepUpProcess"/>
    <dgm:cxn modelId="{9AE66765-C8D5-45B3-847E-2D2F529D0577}" srcId="{A5CBB292-CE82-41BF-A8C9-8CB8D8192AE7}" destId="{2D2248C9-1A2A-4BC5-A69F-D27BEC629A11}" srcOrd="1" destOrd="0" parTransId="{3875B087-C293-4E99-A188-96ED2071C997}" sibTransId="{2A3622F3-CA5D-43C6-B35E-5DC32FA0167C}"/>
    <dgm:cxn modelId="{C23DFC9B-4714-4440-9487-C1C903F4F480}" srcId="{A5CBB292-CE82-41BF-A8C9-8CB8D8192AE7}" destId="{3E99C705-D6E6-48A6-ACC0-B088EB40CFC3}" srcOrd="2" destOrd="0" parTransId="{EAE81254-73BD-4DAC-9C1B-D378BDA2189A}" sibTransId="{962943B8-7956-4861-BF11-D379AD1AB8B0}"/>
    <dgm:cxn modelId="{14040EC0-63A2-4067-BBD8-4B9EFF5C0148}" srcId="{A5CBB292-CE82-41BF-A8C9-8CB8D8192AE7}" destId="{DA773636-1619-47A0-BDC0-3881D65AB62B}" srcOrd="0" destOrd="0" parTransId="{2C737303-0955-43D1-B7FE-54AE9A1B5150}" sibTransId="{F37C3E79-BEC6-4E9B-B5E8-1DB12614E425}"/>
    <dgm:cxn modelId="{7AECC5D1-185E-45C2-9C3B-814DC4582ED0}" type="presOf" srcId="{DA773636-1619-47A0-BDC0-3881D65AB62B}" destId="{5894211E-AA98-4403-A7AF-7871CF1E17A3}" srcOrd="0" destOrd="0" presId="urn:microsoft.com/office/officeart/2009/3/layout/StepUpProcess"/>
    <dgm:cxn modelId="{17A6A2DD-16E7-4810-AA5D-00977639C3FE}" type="presParOf" srcId="{420325A1-C938-41DD-8CEC-25DA283A6B99}" destId="{F81D371A-FCFB-4855-BF65-BDF2AE83FC0E}" srcOrd="0" destOrd="0" presId="urn:microsoft.com/office/officeart/2009/3/layout/StepUpProcess"/>
    <dgm:cxn modelId="{F159F0E8-FE12-49DE-A503-C2354E958D2F}" type="presParOf" srcId="{F81D371A-FCFB-4855-BF65-BDF2AE83FC0E}" destId="{E8C61249-D394-41B6-B74E-67112FFB32CA}" srcOrd="0" destOrd="0" presId="urn:microsoft.com/office/officeart/2009/3/layout/StepUpProcess"/>
    <dgm:cxn modelId="{3B1158B0-6089-40E8-8AA3-34BA9062C05B}" type="presParOf" srcId="{F81D371A-FCFB-4855-BF65-BDF2AE83FC0E}" destId="{5894211E-AA98-4403-A7AF-7871CF1E17A3}" srcOrd="1" destOrd="0" presId="urn:microsoft.com/office/officeart/2009/3/layout/StepUpProcess"/>
    <dgm:cxn modelId="{5FEA6A45-3E2B-41F9-A9B9-334AB88BEC8A}" type="presParOf" srcId="{F81D371A-FCFB-4855-BF65-BDF2AE83FC0E}" destId="{868380B6-1AB6-4A99-BA14-4D35D8B74E2E}" srcOrd="2" destOrd="0" presId="urn:microsoft.com/office/officeart/2009/3/layout/StepUpProcess"/>
    <dgm:cxn modelId="{A4C8A70F-C8DF-446A-ABBF-9699E20A8E3D}" type="presParOf" srcId="{420325A1-C938-41DD-8CEC-25DA283A6B99}" destId="{81A2F317-9534-454B-8909-BC44D20E02C6}" srcOrd="1" destOrd="0" presId="urn:microsoft.com/office/officeart/2009/3/layout/StepUpProcess"/>
    <dgm:cxn modelId="{A21A93BA-8DFF-4C19-ADE2-0C3D44C11BCE}" type="presParOf" srcId="{81A2F317-9534-454B-8909-BC44D20E02C6}" destId="{983C52D9-45B4-492C-B73E-3EE49812CB4F}" srcOrd="0" destOrd="0" presId="urn:microsoft.com/office/officeart/2009/3/layout/StepUpProcess"/>
    <dgm:cxn modelId="{07D1C232-7FAE-4128-BA29-9CA771FA6A59}" type="presParOf" srcId="{420325A1-C938-41DD-8CEC-25DA283A6B99}" destId="{BAA143DB-87C1-42E0-9214-91A0AC8FB99C}" srcOrd="2" destOrd="0" presId="urn:microsoft.com/office/officeart/2009/3/layout/StepUpProcess"/>
    <dgm:cxn modelId="{B8408381-1FE9-4D20-AA1B-632E294EFC9B}" type="presParOf" srcId="{BAA143DB-87C1-42E0-9214-91A0AC8FB99C}" destId="{5A16E0C5-4B15-4AA6-9D3E-AC9A4F88652E}" srcOrd="0" destOrd="0" presId="urn:microsoft.com/office/officeart/2009/3/layout/StepUpProcess"/>
    <dgm:cxn modelId="{1F12C236-F2D5-4DBD-B04F-C4347EDADBDC}" type="presParOf" srcId="{BAA143DB-87C1-42E0-9214-91A0AC8FB99C}" destId="{46A1BECC-074C-469B-8396-5D5AE2BF636C}" srcOrd="1" destOrd="0" presId="urn:microsoft.com/office/officeart/2009/3/layout/StepUpProcess"/>
    <dgm:cxn modelId="{494414BC-CFC0-48EB-8C9F-174DCA3458E4}" type="presParOf" srcId="{BAA143DB-87C1-42E0-9214-91A0AC8FB99C}" destId="{C2741FFD-80C3-4616-B4CE-A93520ACD567}" srcOrd="2" destOrd="0" presId="urn:microsoft.com/office/officeart/2009/3/layout/StepUpProcess"/>
    <dgm:cxn modelId="{E5304930-8C8A-4781-A9C5-A34BE2E16AC3}" type="presParOf" srcId="{420325A1-C938-41DD-8CEC-25DA283A6B99}" destId="{A3BD9B84-EAB4-4175-976C-206D05DB00A1}" srcOrd="3" destOrd="0" presId="urn:microsoft.com/office/officeart/2009/3/layout/StepUpProcess"/>
    <dgm:cxn modelId="{FBF630DD-7CB8-4A25-8930-BA736191630F}" type="presParOf" srcId="{A3BD9B84-EAB4-4175-976C-206D05DB00A1}" destId="{066D98D6-04DF-41C9-83E6-66A4F5E8A85C}" srcOrd="0" destOrd="0" presId="urn:microsoft.com/office/officeart/2009/3/layout/StepUpProcess"/>
    <dgm:cxn modelId="{CA2E9EF4-F6EE-4E69-98B4-6C6A7204DD30}" type="presParOf" srcId="{420325A1-C938-41DD-8CEC-25DA283A6B99}" destId="{DE4C3F75-4753-4E12-8E39-B847FC849A8C}" srcOrd="4" destOrd="0" presId="urn:microsoft.com/office/officeart/2009/3/layout/StepUpProcess"/>
    <dgm:cxn modelId="{31A0BEFF-7657-4D1E-AE08-44C86542F624}" type="presParOf" srcId="{DE4C3F75-4753-4E12-8E39-B847FC849A8C}" destId="{9E4EF8A7-C788-46B4-A1FF-2E7E5DE8FD48}" srcOrd="0" destOrd="0" presId="urn:microsoft.com/office/officeart/2009/3/layout/StepUpProcess"/>
    <dgm:cxn modelId="{4CE6F5A2-5057-4A60-BB02-A640DCC2DC90}" type="presParOf" srcId="{DE4C3F75-4753-4E12-8E39-B847FC849A8C}" destId="{A31E4128-9F95-4421-A33A-FC4398EE05EE}"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CBB292-CE82-41BF-A8C9-8CB8D8192AE7}"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GB"/>
        </a:p>
      </dgm:t>
    </dgm:pt>
    <dgm:pt modelId="{DA773636-1619-47A0-BDC0-3881D65AB62B}">
      <dgm:prSet phldrT="[Text]"/>
      <dgm:spPr/>
      <dgm:t>
        <a:bodyPr/>
        <a:lstStyle/>
        <a:p>
          <a:r>
            <a:rPr lang="en-GB" dirty="0" smtClean="0"/>
            <a:t>To know why we hold two assessment windows each year</a:t>
          </a:r>
          <a:endParaRPr lang="en-GB" dirty="0"/>
        </a:p>
      </dgm:t>
    </dgm:pt>
    <dgm:pt modelId="{2C737303-0955-43D1-B7FE-54AE9A1B5150}" type="parTrans" cxnId="{14040EC0-63A2-4067-BBD8-4B9EFF5C0148}">
      <dgm:prSet/>
      <dgm:spPr/>
      <dgm:t>
        <a:bodyPr/>
        <a:lstStyle/>
        <a:p>
          <a:endParaRPr lang="en-GB"/>
        </a:p>
      </dgm:t>
    </dgm:pt>
    <dgm:pt modelId="{F37C3E79-BEC6-4E9B-B5E8-1DB12614E425}" type="sibTrans" cxnId="{14040EC0-63A2-4067-BBD8-4B9EFF5C0148}">
      <dgm:prSet/>
      <dgm:spPr/>
      <dgm:t>
        <a:bodyPr/>
        <a:lstStyle/>
        <a:p>
          <a:endParaRPr lang="en-GB"/>
        </a:p>
      </dgm:t>
    </dgm:pt>
    <dgm:pt modelId="{2D2248C9-1A2A-4BC5-A69F-D27BEC629A11}">
      <dgm:prSet phldrT="[Text]"/>
      <dgm:spPr/>
      <dgm:t>
        <a:bodyPr/>
        <a:lstStyle/>
        <a:p>
          <a:r>
            <a:rPr lang="en-GB" dirty="0" smtClean="0"/>
            <a:t>To understand the procedures for assessments and the support that will be offered to students</a:t>
          </a:r>
          <a:endParaRPr lang="en-GB" dirty="0"/>
        </a:p>
      </dgm:t>
    </dgm:pt>
    <dgm:pt modelId="{3875B087-C293-4E99-A188-96ED2071C997}" type="parTrans" cxnId="{9AE66765-C8D5-45B3-847E-2D2F529D0577}">
      <dgm:prSet/>
      <dgm:spPr/>
      <dgm:t>
        <a:bodyPr/>
        <a:lstStyle/>
        <a:p>
          <a:endParaRPr lang="en-GB"/>
        </a:p>
      </dgm:t>
    </dgm:pt>
    <dgm:pt modelId="{2A3622F3-CA5D-43C6-B35E-5DC32FA0167C}" type="sibTrans" cxnId="{9AE66765-C8D5-45B3-847E-2D2F529D0577}">
      <dgm:prSet/>
      <dgm:spPr/>
      <dgm:t>
        <a:bodyPr/>
        <a:lstStyle/>
        <a:p>
          <a:endParaRPr lang="en-GB"/>
        </a:p>
      </dgm:t>
    </dgm:pt>
    <dgm:pt modelId="{3E99C705-D6E6-48A6-ACC0-B088EB40CFC3}">
      <dgm:prSet phldrT="[Text]"/>
      <dgm:spPr/>
      <dgm:t>
        <a:bodyPr/>
        <a:lstStyle/>
        <a:p>
          <a:r>
            <a:rPr lang="en-GB" dirty="0" smtClean="0"/>
            <a:t>Identify ways in which we can support students to best revise for assessments</a:t>
          </a:r>
          <a:endParaRPr lang="en-GB" dirty="0"/>
        </a:p>
      </dgm:t>
    </dgm:pt>
    <dgm:pt modelId="{EAE81254-73BD-4DAC-9C1B-D378BDA2189A}" type="parTrans" cxnId="{C23DFC9B-4714-4440-9487-C1C903F4F480}">
      <dgm:prSet/>
      <dgm:spPr/>
      <dgm:t>
        <a:bodyPr/>
        <a:lstStyle/>
        <a:p>
          <a:endParaRPr lang="en-GB"/>
        </a:p>
      </dgm:t>
    </dgm:pt>
    <dgm:pt modelId="{962943B8-7956-4861-BF11-D379AD1AB8B0}" type="sibTrans" cxnId="{C23DFC9B-4714-4440-9487-C1C903F4F480}">
      <dgm:prSet/>
      <dgm:spPr/>
      <dgm:t>
        <a:bodyPr/>
        <a:lstStyle/>
        <a:p>
          <a:endParaRPr lang="en-GB"/>
        </a:p>
      </dgm:t>
    </dgm:pt>
    <dgm:pt modelId="{420325A1-C938-41DD-8CEC-25DA283A6B99}" type="pres">
      <dgm:prSet presAssocID="{A5CBB292-CE82-41BF-A8C9-8CB8D8192AE7}" presName="rootnode" presStyleCnt="0">
        <dgm:presLayoutVars>
          <dgm:chMax/>
          <dgm:chPref/>
          <dgm:dir/>
          <dgm:animLvl val="lvl"/>
        </dgm:presLayoutVars>
      </dgm:prSet>
      <dgm:spPr/>
      <dgm:t>
        <a:bodyPr/>
        <a:lstStyle/>
        <a:p>
          <a:endParaRPr lang="en-GB"/>
        </a:p>
      </dgm:t>
    </dgm:pt>
    <dgm:pt modelId="{F81D371A-FCFB-4855-BF65-BDF2AE83FC0E}" type="pres">
      <dgm:prSet presAssocID="{DA773636-1619-47A0-BDC0-3881D65AB62B}" presName="composite" presStyleCnt="0"/>
      <dgm:spPr/>
    </dgm:pt>
    <dgm:pt modelId="{E8C61249-D394-41B6-B74E-67112FFB32CA}" type="pres">
      <dgm:prSet presAssocID="{DA773636-1619-47A0-BDC0-3881D65AB62B}" presName="LShape" presStyleLbl="alignNode1" presStyleIdx="0" presStyleCnt="5"/>
      <dgm:spPr/>
    </dgm:pt>
    <dgm:pt modelId="{5894211E-AA98-4403-A7AF-7871CF1E17A3}" type="pres">
      <dgm:prSet presAssocID="{DA773636-1619-47A0-BDC0-3881D65AB62B}" presName="ParentText" presStyleLbl="revTx" presStyleIdx="0" presStyleCnt="3">
        <dgm:presLayoutVars>
          <dgm:chMax val="0"/>
          <dgm:chPref val="0"/>
          <dgm:bulletEnabled val="1"/>
        </dgm:presLayoutVars>
      </dgm:prSet>
      <dgm:spPr/>
      <dgm:t>
        <a:bodyPr/>
        <a:lstStyle/>
        <a:p>
          <a:endParaRPr lang="en-GB"/>
        </a:p>
      </dgm:t>
    </dgm:pt>
    <dgm:pt modelId="{868380B6-1AB6-4A99-BA14-4D35D8B74E2E}" type="pres">
      <dgm:prSet presAssocID="{DA773636-1619-47A0-BDC0-3881D65AB62B}" presName="Triangle" presStyleLbl="alignNode1" presStyleIdx="1" presStyleCnt="5"/>
      <dgm:spPr/>
    </dgm:pt>
    <dgm:pt modelId="{81A2F317-9534-454B-8909-BC44D20E02C6}" type="pres">
      <dgm:prSet presAssocID="{F37C3E79-BEC6-4E9B-B5E8-1DB12614E425}" presName="sibTrans" presStyleCnt="0"/>
      <dgm:spPr/>
    </dgm:pt>
    <dgm:pt modelId="{983C52D9-45B4-492C-B73E-3EE49812CB4F}" type="pres">
      <dgm:prSet presAssocID="{F37C3E79-BEC6-4E9B-B5E8-1DB12614E425}" presName="space" presStyleCnt="0"/>
      <dgm:spPr/>
    </dgm:pt>
    <dgm:pt modelId="{BAA143DB-87C1-42E0-9214-91A0AC8FB99C}" type="pres">
      <dgm:prSet presAssocID="{2D2248C9-1A2A-4BC5-A69F-D27BEC629A11}" presName="composite" presStyleCnt="0"/>
      <dgm:spPr/>
    </dgm:pt>
    <dgm:pt modelId="{5A16E0C5-4B15-4AA6-9D3E-AC9A4F88652E}" type="pres">
      <dgm:prSet presAssocID="{2D2248C9-1A2A-4BC5-A69F-D27BEC629A11}" presName="LShape" presStyleLbl="alignNode1" presStyleIdx="2" presStyleCnt="5"/>
      <dgm:spPr/>
    </dgm:pt>
    <dgm:pt modelId="{46A1BECC-074C-469B-8396-5D5AE2BF636C}" type="pres">
      <dgm:prSet presAssocID="{2D2248C9-1A2A-4BC5-A69F-D27BEC629A11}" presName="ParentText" presStyleLbl="revTx" presStyleIdx="1" presStyleCnt="3">
        <dgm:presLayoutVars>
          <dgm:chMax val="0"/>
          <dgm:chPref val="0"/>
          <dgm:bulletEnabled val="1"/>
        </dgm:presLayoutVars>
      </dgm:prSet>
      <dgm:spPr/>
      <dgm:t>
        <a:bodyPr/>
        <a:lstStyle/>
        <a:p>
          <a:endParaRPr lang="en-GB"/>
        </a:p>
      </dgm:t>
    </dgm:pt>
    <dgm:pt modelId="{C2741FFD-80C3-4616-B4CE-A93520ACD567}" type="pres">
      <dgm:prSet presAssocID="{2D2248C9-1A2A-4BC5-A69F-D27BEC629A11}" presName="Triangle" presStyleLbl="alignNode1" presStyleIdx="3" presStyleCnt="5"/>
      <dgm:spPr/>
    </dgm:pt>
    <dgm:pt modelId="{A3BD9B84-EAB4-4175-976C-206D05DB00A1}" type="pres">
      <dgm:prSet presAssocID="{2A3622F3-CA5D-43C6-B35E-5DC32FA0167C}" presName="sibTrans" presStyleCnt="0"/>
      <dgm:spPr/>
    </dgm:pt>
    <dgm:pt modelId="{066D98D6-04DF-41C9-83E6-66A4F5E8A85C}" type="pres">
      <dgm:prSet presAssocID="{2A3622F3-CA5D-43C6-B35E-5DC32FA0167C}" presName="space" presStyleCnt="0"/>
      <dgm:spPr/>
    </dgm:pt>
    <dgm:pt modelId="{DE4C3F75-4753-4E12-8E39-B847FC849A8C}" type="pres">
      <dgm:prSet presAssocID="{3E99C705-D6E6-48A6-ACC0-B088EB40CFC3}" presName="composite" presStyleCnt="0"/>
      <dgm:spPr/>
    </dgm:pt>
    <dgm:pt modelId="{9E4EF8A7-C788-46B4-A1FF-2E7E5DE8FD48}" type="pres">
      <dgm:prSet presAssocID="{3E99C705-D6E6-48A6-ACC0-B088EB40CFC3}" presName="LShape" presStyleLbl="alignNode1" presStyleIdx="4" presStyleCnt="5"/>
      <dgm:spPr/>
    </dgm:pt>
    <dgm:pt modelId="{A31E4128-9F95-4421-A33A-FC4398EE05EE}" type="pres">
      <dgm:prSet presAssocID="{3E99C705-D6E6-48A6-ACC0-B088EB40CFC3}" presName="ParentText" presStyleLbl="revTx" presStyleIdx="2" presStyleCnt="3">
        <dgm:presLayoutVars>
          <dgm:chMax val="0"/>
          <dgm:chPref val="0"/>
          <dgm:bulletEnabled val="1"/>
        </dgm:presLayoutVars>
      </dgm:prSet>
      <dgm:spPr/>
      <dgm:t>
        <a:bodyPr/>
        <a:lstStyle/>
        <a:p>
          <a:endParaRPr lang="en-GB"/>
        </a:p>
      </dgm:t>
    </dgm:pt>
  </dgm:ptLst>
  <dgm:cxnLst>
    <dgm:cxn modelId="{ED4EDE30-EC36-4035-A6C8-C034326C2B83}" type="presOf" srcId="{2D2248C9-1A2A-4BC5-A69F-D27BEC629A11}" destId="{46A1BECC-074C-469B-8396-5D5AE2BF636C}" srcOrd="0" destOrd="0" presId="urn:microsoft.com/office/officeart/2009/3/layout/StepUpProcess"/>
    <dgm:cxn modelId="{9AE66765-C8D5-45B3-847E-2D2F529D0577}" srcId="{A5CBB292-CE82-41BF-A8C9-8CB8D8192AE7}" destId="{2D2248C9-1A2A-4BC5-A69F-D27BEC629A11}" srcOrd="1" destOrd="0" parTransId="{3875B087-C293-4E99-A188-96ED2071C997}" sibTransId="{2A3622F3-CA5D-43C6-B35E-5DC32FA0167C}"/>
    <dgm:cxn modelId="{C23DFC9B-4714-4440-9487-C1C903F4F480}" srcId="{A5CBB292-CE82-41BF-A8C9-8CB8D8192AE7}" destId="{3E99C705-D6E6-48A6-ACC0-B088EB40CFC3}" srcOrd="2" destOrd="0" parTransId="{EAE81254-73BD-4DAC-9C1B-D378BDA2189A}" sibTransId="{962943B8-7956-4861-BF11-D379AD1AB8B0}"/>
    <dgm:cxn modelId="{C1BB25DA-576E-4AEF-8D52-100BD2A9348E}" type="presOf" srcId="{DA773636-1619-47A0-BDC0-3881D65AB62B}" destId="{5894211E-AA98-4403-A7AF-7871CF1E17A3}" srcOrd="0" destOrd="0" presId="urn:microsoft.com/office/officeart/2009/3/layout/StepUpProcess"/>
    <dgm:cxn modelId="{14040EC0-63A2-4067-BBD8-4B9EFF5C0148}" srcId="{A5CBB292-CE82-41BF-A8C9-8CB8D8192AE7}" destId="{DA773636-1619-47A0-BDC0-3881D65AB62B}" srcOrd="0" destOrd="0" parTransId="{2C737303-0955-43D1-B7FE-54AE9A1B5150}" sibTransId="{F37C3E79-BEC6-4E9B-B5E8-1DB12614E425}"/>
    <dgm:cxn modelId="{B7AB3D30-B253-457C-A8C8-B89580D3EBB0}" type="presOf" srcId="{A5CBB292-CE82-41BF-A8C9-8CB8D8192AE7}" destId="{420325A1-C938-41DD-8CEC-25DA283A6B99}" srcOrd="0" destOrd="0" presId="urn:microsoft.com/office/officeart/2009/3/layout/StepUpProcess"/>
    <dgm:cxn modelId="{7C6C2671-3654-430F-843D-2433E36E4EB2}" type="presOf" srcId="{3E99C705-D6E6-48A6-ACC0-B088EB40CFC3}" destId="{A31E4128-9F95-4421-A33A-FC4398EE05EE}" srcOrd="0" destOrd="0" presId="urn:microsoft.com/office/officeart/2009/3/layout/StepUpProcess"/>
    <dgm:cxn modelId="{66BB8764-7473-4D17-BFC7-4A373A42EF6C}" type="presParOf" srcId="{420325A1-C938-41DD-8CEC-25DA283A6B99}" destId="{F81D371A-FCFB-4855-BF65-BDF2AE83FC0E}" srcOrd="0" destOrd="0" presId="urn:microsoft.com/office/officeart/2009/3/layout/StepUpProcess"/>
    <dgm:cxn modelId="{2A7FBE6E-9FD4-43E7-85FA-8F3E57516659}" type="presParOf" srcId="{F81D371A-FCFB-4855-BF65-BDF2AE83FC0E}" destId="{E8C61249-D394-41B6-B74E-67112FFB32CA}" srcOrd="0" destOrd="0" presId="urn:microsoft.com/office/officeart/2009/3/layout/StepUpProcess"/>
    <dgm:cxn modelId="{6AB3509B-1EAB-4F6B-AB28-0193034F5770}" type="presParOf" srcId="{F81D371A-FCFB-4855-BF65-BDF2AE83FC0E}" destId="{5894211E-AA98-4403-A7AF-7871CF1E17A3}" srcOrd="1" destOrd="0" presId="urn:microsoft.com/office/officeart/2009/3/layout/StepUpProcess"/>
    <dgm:cxn modelId="{509879FB-ACE9-4A7A-AD46-33077464CE29}" type="presParOf" srcId="{F81D371A-FCFB-4855-BF65-BDF2AE83FC0E}" destId="{868380B6-1AB6-4A99-BA14-4D35D8B74E2E}" srcOrd="2" destOrd="0" presId="urn:microsoft.com/office/officeart/2009/3/layout/StepUpProcess"/>
    <dgm:cxn modelId="{662F008E-D536-412E-A45F-A4DFA80414C1}" type="presParOf" srcId="{420325A1-C938-41DD-8CEC-25DA283A6B99}" destId="{81A2F317-9534-454B-8909-BC44D20E02C6}" srcOrd="1" destOrd="0" presId="urn:microsoft.com/office/officeart/2009/3/layout/StepUpProcess"/>
    <dgm:cxn modelId="{584F903F-F8B3-4044-8C3E-26BDAB11460D}" type="presParOf" srcId="{81A2F317-9534-454B-8909-BC44D20E02C6}" destId="{983C52D9-45B4-492C-B73E-3EE49812CB4F}" srcOrd="0" destOrd="0" presId="urn:microsoft.com/office/officeart/2009/3/layout/StepUpProcess"/>
    <dgm:cxn modelId="{E4485454-8689-4020-9B8E-B83401A10AB1}" type="presParOf" srcId="{420325A1-C938-41DD-8CEC-25DA283A6B99}" destId="{BAA143DB-87C1-42E0-9214-91A0AC8FB99C}" srcOrd="2" destOrd="0" presId="urn:microsoft.com/office/officeart/2009/3/layout/StepUpProcess"/>
    <dgm:cxn modelId="{814719A8-859D-4A7B-AD93-558A605C9E3E}" type="presParOf" srcId="{BAA143DB-87C1-42E0-9214-91A0AC8FB99C}" destId="{5A16E0C5-4B15-4AA6-9D3E-AC9A4F88652E}" srcOrd="0" destOrd="0" presId="urn:microsoft.com/office/officeart/2009/3/layout/StepUpProcess"/>
    <dgm:cxn modelId="{0B7BC368-77D3-4CB7-B583-126B564314BB}" type="presParOf" srcId="{BAA143DB-87C1-42E0-9214-91A0AC8FB99C}" destId="{46A1BECC-074C-469B-8396-5D5AE2BF636C}" srcOrd="1" destOrd="0" presId="urn:microsoft.com/office/officeart/2009/3/layout/StepUpProcess"/>
    <dgm:cxn modelId="{DC32918A-7EE7-461F-B6DF-5C21BF581B77}" type="presParOf" srcId="{BAA143DB-87C1-42E0-9214-91A0AC8FB99C}" destId="{C2741FFD-80C3-4616-B4CE-A93520ACD567}" srcOrd="2" destOrd="0" presId="urn:microsoft.com/office/officeart/2009/3/layout/StepUpProcess"/>
    <dgm:cxn modelId="{127D1DA7-3979-4E9A-B0A8-2EE62B7DC25C}" type="presParOf" srcId="{420325A1-C938-41DD-8CEC-25DA283A6B99}" destId="{A3BD9B84-EAB4-4175-976C-206D05DB00A1}" srcOrd="3" destOrd="0" presId="urn:microsoft.com/office/officeart/2009/3/layout/StepUpProcess"/>
    <dgm:cxn modelId="{23B95B72-6D91-40E2-A5E6-E58CADCBC891}" type="presParOf" srcId="{A3BD9B84-EAB4-4175-976C-206D05DB00A1}" destId="{066D98D6-04DF-41C9-83E6-66A4F5E8A85C}" srcOrd="0" destOrd="0" presId="urn:microsoft.com/office/officeart/2009/3/layout/StepUpProcess"/>
    <dgm:cxn modelId="{A4AB9413-29A7-4DEF-8D3A-EBBFDBC1485C}" type="presParOf" srcId="{420325A1-C938-41DD-8CEC-25DA283A6B99}" destId="{DE4C3F75-4753-4E12-8E39-B847FC849A8C}" srcOrd="4" destOrd="0" presId="urn:microsoft.com/office/officeart/2009/3/layout/StepUpProcess"/>
    <dgm:cxn modelId="{9CB2C77C-8EBB-4DDA-8724-DBBF8FA2631E}" type="presParOf" srcId="{DE4C3F75-4753-4E12-8E39-B847FC849A8C}" destId="{9E4EF8A7-C788-46B4-A1FF-2E7E5DE8FD48}" srcOrd="0" destOrd="0" presId="urn:microsoft.com/office/officeart/2009/3/layout/StepUpProcess"/>
    <dgm:cxn modelId="{35FF467B-DFA8-4C1E-9578-18FF4EBB7C90}" type="presParOf" srcId="{DE4C3F75-4753-4E12-8E39-B847FC849A8C}" destId="{A31E4128-9F95-4421-A33A-FC4398EE05EE}"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C61249-D394-41B6-B74E-67112FFB32CA}">
      <dsp:nvSpPr>
        <dsp:cNvPr id="0" name=""/>
        <dsp:cNvSpPr/>
      </dsp:nvSpPr>
      <dsp:spPr>
        <a:xfrm rot="5400000">
          <a:off x="380755" y="1327890"/>
          <a:ext cx="1139501" cy="1896104"/>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94211E-AA98-4403-A7AF-7871CF1E17A3}">
      <dsp:nvSpPr>
        <dsp:cNvPr id="0" name=""/>
        <dsp:cNvSpPr/>
      </dsp:nvSpPr>
      <dsp:spPr>
        <a:xfrm>
          <a:off x="190544" y="1894416"/>
          <a:ext cx="1711813" cy="1500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GB" sz="1600" kern="1200" dirty="0" smtClean="0"/>
            <a:t>To know why we set homework </a:t>
          </a:r>
          <a:endParaRPr lang="en-GB" sz="1600" kern="1200" dirty="0"/>
        </a:p>
      </dsp:txBody>
      <dsp:txXfrm>
        <a:off x="190544" y="1894416"/>
        <a:ext cx="1711813" cy="1500505"/>
      </dsp:txXfrm>
    </dsp:sp>
    <dsp:sp modelId="{868380B6-1AB6-4A99-BA14-4D35D8B74E2E}">
      <dsp:nvSpPr>
        <dsp:cNvPr id="0" name=""/>
        <dsp:cNvSpPr/>
      </dsp:nvSpPr>
      <dsp:spPr>
        <a:xfrm>
          <a:off x="1579374" y="1188296"/>
          <a:ext cx="322983" cy="322983"/>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16E0C5-4B15-4AA6-9D3E-AC9A4F88652E}">
      <dsp:nvSpPr>
        <dsp:cNvPr id="0" name=""/>
        <dsp:cNvSpPr/>
      </dsp:nvSpPr>
      <dsp:spPr>
        <a:xfrm rot="5400000">
          <a:off x="2476349" y="809333"/>
          <a:ext cx="1139501" cy="1896104"/>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A1BECC-074C-469B-8396-5D5AE2BF636C}">
      <dsp:nvSpPr>
        <dsp:cNvPr id="0" name=""/>
        <dsp:cNvSpPr/>
      </dsp:nvSpPr>
      <dsp:spPr>
        <a:xfrm>
          <a:off x="2286138" y="1375860"/>
          <a:ext cx="1711813" cy="1500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GB" sz="1600" kern="1200" dirty="0" smtClean="0"/>
            <a:t>To understand the different types of tasks we set and the challenges students face</a:t>
          </a:r>
          <a:endParaRPr lang="en-GB" sz="1600" kern="1200" dirty="0"/>
        </a:p>
      </dsp:txBody>
      <dsp:txXfrm>
        <a:off x="2286138" y="1375860"/>
        <a:ext cx="1711813" cy="1500505"/>
      </dsp:txXfrm>
    </dsp:sp>
    <dsp:sp modelId="{C2741FFD-80C3-4616-B4CE-A93520ACD567}">
      <dsp:nvSpPr>
        <dsp:cNvPr id="0" name=""/>
        <dsp:cNvSpPr/>
      </dsp:nvSpPr>
      <dsp:spPr>
        <a:xfrm>
          <a:off x="3674968" y="669740"/>
          <a:ext cx="322983" cy="322983"/>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4EF8A7-C788-46B4-A1FF-2E7E5DE8FD48}">
      <dsp:nvSpPr>
        <dsp:cNvPr id="0" name=""/>
        <dsp:cNvSpPr/>
      </dsp:nvSpPr>
      <dsp:spPr>
        <a:xfrm rot="5400000">
          <a:off x="4571943" y="290776"/>
          <a:ext cx="1139501" cy="1896104"/>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1E4128-9F95-4421-A33A-FC4398EE05EE}">
      <dsp:nvSpPr>
        <dsp:cNvPr id="0" name=""/>
        <dsp:cNvSpPr/>
      </dsp:nvSpPr>
      <dsp:spPr>
        <a:xfrm>
          <a:off x="4381732" y="857303"/>
          <a:ext cx="1711813" cy="1500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GB" sz="1600" kern="1200" dirty="0" smtClean="0"/>
            <a:t>Identify ways in which school and parents can better support students in their homework and assessments</a:t>
          </a:r>
          <a:endParaRPr lang="en-GB" sz="1600" kern="1200" dirty="0"/>
        </a:p>
      </dsp:txBody>
      <dsp:txXfrm>
        <a:off x="4381732" y="857303"/>
        <a:ext cx="1711813" cy="15005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504746F8-4936-4374-8FAA-F88CC9610E9E}" type="datetimeFigureOut">
              <a:rPr lang="en-GB" smtClean="0"/>
              <a:t>23/11/2017</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7E85C26A-7FEC-4456-AA1A-6EE555DCB9A0}" type="slidenum">
              <a:rPr lang="en-GB" smtClean="0"/>
              <a:t>‹#›</a:t>
            </a:fld>
            <a:endParaRPr lang="en-GB"/>
          </a:p>
        </p:txBody>
      </p:sp>
    </p:spTree>
    <p:extLst>
      <p:ext uri="{BB962C8B-B14F-4D97-AF65-F5344CB8AC3E}">
        <p14:creationId xmlns:p14="http://schemas.microsoft.com/office/powerpoint/2010/main" val="29006001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8AB1BB0-7E36-4FB0-9984-9A1AC4C7AB04}" type="datetimeFigureOut">
              <a:rPr lang="en-GB" smtClean="0"/>
              <a:t>23/11/2017</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8B1CE2FA-D018-47DD-8948-884284770F5F}" type="slidenum">
              <a:rPr lang="en-GB" smtClean="0"/>
              <a:t>‹#›</a:t>
            </a:fld>
            <a:endParaRPr lang="en-GB"/>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794" y="8559194"/>
            <a:ext cx="890294" cy="1157704"/>
          </a:xfrm>
          <a:prstGeom prst="rect">
            <a:avLst/>
          </a:prstGeom>
        </p:spPr>
      </p:pic>
    </p:spTree>
    <p:extLst>
      <p:ext uri="{BB962C8B-B14F-4D97-AF65-F5344CB8AC3E}">
        <p14:creationId xmlns:p14="http://schemas.microsoft.com/office/powerpoint/2010/main" val="1274901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 put this poem in because it</a:t>
            </a:r>
            <a:r>
              <a:rPr lang="en-GB" baseline="0" dirty="0" smtClean="0"/>
              <a:t> resonated with me on many levels. I see the enthusiasm in my little girl now that she has started to get “proper homework” and we want our students to be alive with curiosity. I’m sure we can all relate to the thrill of being in the zone and loving learning. Again something we want to encourage in our learners but we certainly don’t want to drive them “insane” and as teachers and parents we have a responsibility to ensure our students are fully supported in their learning journey and that we are developing the whole person. </a:t>
            </a:r>
            <a:endParaRPr lang="en-GB" dirty="0"/>
          </a:p>
        </p:txBody>
      </p:sp>
      <p:sp>
        <p:nvSpPr>
          <p:cNvPr id="4" name="Slide Number Placeholder 3"/>
          <p:cNvSpPr>
            <a:spLocks noGrp="1"/>
          </p:cNvSpPr>
          <p:nvPr>
            <p:ph type="sldNum" sz="quarter" idx="10"/>
          </p:nvPr>
        </p:nvSpPr>
        <p:spPr/>
        <p:txBody>
          <a:bodyPr/>
          <a:lstStyle/>
          <a:p>
            <a:fld id="{8B1CE2FA-D018-47DD-8948-884284770F5F}" type="slidenum">
              <a:rPr lang="en-GB" smtClean="0"/>
              <a:t>1</a:t>
            </a:fld>
            <a:endParaRPr lang="en-GB"/>
          </a:p>
        </p:txBody>
      </p:sp>
    </p:spTree>
    <p:extLst>
      <p:ext uri="{BB962C8B-B14F-4D97-AF65-F5344CB8AC3E}">
        <p14:creationId xmlns:p14="http://schemas.microsoft.com/office/powerpoint/2010/main" val="3214170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1CE2FA-D018-47DD-8948-884284770F5F}" type="slidenum">
              <a:rPr lang="en-GB" smtClean="0"/>
              <a:t>24</a:t>
            </a:fld>
            <a:endParaRPr lang="en-GB"/>
          </a:p>
        </p:txBody>
      </p:sp>
    </p:spTree>
    <p:extLst>
      <p:ext uri="{BB962C8B-B14F-4D97-AF65-F5344CB8AC3E}">
        <p14:creationId xmlns:p14="http://schemas.microsoft.com/office/powerpoint/2010/main" val="2954440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Develop point about extended learning and whole school initiative on allowing for</a:t>
            </a:r>
            <a:r>
              <a:rPr lang="en-GB" baseline="0" dirty="0" smtClean="0"/>
              <a:t> stretch and challenge in homework tasks.</a:t>
            </a:r>
          </a:p>
          <a:p>
            <a:endParaRPr lang="en-GB" baseline="0" dirty="0" smtClean="0"/>
          </a:p>
          <a:p>
            <a:r>
              <a:rPr lang="en-GB" baseline="0" dirty="0" smtClean="0"/>
              <a:t>Explain curiosity challenge and take an example.</a:t>
            </a:r>
            <a:endParaRPr lang="en-GB" dirty="0"/>
          </a:p>
        </p:txBody>
      </p:sp>
      <p:sp>
        <p:nvSpPr>
          <p:cNvPr id="4" name="Slide Number Placeholder 3"/>
          <p:cNvSpPr>
            <a:spLocks noGrp="1"/>
          </p:cNvSpPr>
          <p:nvPr>
            <p:ph type="sldNum" sz="quarter" idx="10"/>
          </p:nvPr>
        </p:nvSpPr>
        <p:spPr/>
        <p:txBody>
          <a:bodyPr/>
          <a:lstStyle/>
          <a:p>
            <a:fld id="{8B1CE2FA-D018-47DD-8948-884284770F5F}" type="slidenum">
              <a:rPr lang="en-GB" smtClean="0"/>
              <a:t>3</a:t>
            </a:fld>
            <a:endParaRPr lang="en-GB"/>
          </a:p>
        </p:txBody>
      </p:sp>
    </p:spTree>
    <p:extLst>
      <p:ext uri="{BB962C8B-B14F-4D97-AF65-F5344CB8AC3E}">
        <p14:creationId xmlns:p14="http://schemas.microsoft.com/office/powerpoint/2010/main" val="2888911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1CE2FA-D018-47DD-8948-884284770F5F}" type="slidenum">
              <a:rPr lang="en-GB" smtClean="0"/>
              <a:t>5</a:t>
            </a:fld>
            <a:endParaRPr lang="en-GB"/>
          </a:p>
        </p:txBody>
      </p:sp>
    </p:spTree>
    <p:extLst>
      <p:ext uri="{BB962C8B-B14F-4D97-AF65-F5344CB8AC3E}">
        <p14:creationId xmlns:p14="http://schemas.microsoft.com/office/powerpoint/2010/main" val="3054335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1CE2FA-D018-47DD-8948-884284770F5F}" type="slidenum">
              <a:rPr lang="en-GB" smtClean="0"/>
              <a:t>8</a:t>
            </a:fld>
            <a:endParaRPr lang="en-GB"/>
          </a:p>
        </p:txBody>
      </p:sp>
    </p:spTree>
    <p:extLst>
      <p:ext uri="{BB962C8B-B14F-4D97-AF65-F5344CB8AC3E}">
        <p14:creationId xmlns:p14="http://schemas.microsoft.com/office/powerpoint/2010/main" val="906709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Some parents have</a:t>
            </a:r>
            <a:r>
              <a:rPr lang="en-GB" baseline="0" dirty="0" smtClean="0"/>
              <a:t> complained that students don’t take anything home as they have completed all homework in school. This should not be possible and I would ask them to see the homework as it is probably rushed and not good quality.</a:t>
            </a:r>
            <a:endParaRPr lang="en-GB" dirty="0"/>
          </a:p>
        </p:txBody>
      </p:sp>
      <p:sp>
        <p:nvSpPr>
          <p:cNvPr id="4" name="Slide Number Placeholder 3"/>
          <p:cNvSpPr>
            <a:spLocks noGrp="1"/>
          </p:cNvSpPr>
          <p:nvPr>
            <p:ph type="sldNum" sz="quarter" idx="10"/>
          </p:nvPr>
        </p:nvSpPr>
        <p:spPr/>
        <p:txBody>
          <a:bodyPr/>
          <a:lstStyle/>
          <a:p>
            <a:fld id="{8B1CE2FA-D018-47DD-8948-884284770F5F}" type="slidenum">
              <a:rPr lang="en-GB" smtClean="0"/>
              <a:t>9</a:t>
            </a:fld>
            <a:endParaRPr lang="en-GB"/>
          </a:p>
        </p:txBody>
      </p:sp>
    </p:spTree>
    <p:extLst>
      <p:ext uri="{BB962C8B-B14F-4D97-AF65-F5344CB8AC3E}">
        <p14:creationId xmlns:p14="http://schemas.microsoft.com/office/powerpoint/2010/main" val="838681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1CE2FA-D018-47DD-8948-884284770F5F}" type="slidenum">
              <a:rPr lang="en-GB" smtClean="0"/>
              <a:t>14</a:t>
            </a:fld>
            <a:endParaRPr lang="en-GB"/>
          </a:p>
        </p:txBody>
      </p:sp>
    </p:spTree>
    <p:extLst>
      <p:ext uri="{BB962C8B-B14F-4D97-AF65-F5344CB8AC3E}">
        <p14:creationId xmlns:p14="http://schemas.microsoft.com/office/powerpoint/2010/main" val="3934619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1CE2FA-D018-47DD-8948-884284770F5F}" type="slidenum">
              <a:rPr lang="en-GB" smtClean="0"/>
              <a:t>16</a:t>
            </a:fld>
            <a:endParaRPr lang="en-GB"/>
          </a:p>
        </p:txBody>
      </p:sp>
    </p:spTree>
    <p:extLst>
      <p:ext uri="{BB962C8B-B14F-4D97-AF65-F5344CB8AC3E}">
        <p14:creationId xmlns:p14="http://schemas.microsoft.com/office/powerpoint/2010/main" val="28109683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144EF0E-13D8-44F4-A8B9-22EBB294628F}" type="slidenum">
              <a:rPr lang="en-GB" smtClean="0"/>
              <a:t>17</a:t>
            </a:fld>
            <a:endParaRPr lang="en-GB"/>
          </a:p>
        </p:txBody>
      </p:sp>
    </p:spTree>
    <p:extLst>
      <p:ext uri="{BB962C8B-B14F-4D97-AF65-F5344CB8AC3E}">
        <p14:creationId xmlns:p14="http://schemas.microsoft.com/office/powerpoint/2010/main" val="291349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Now the irony of this presentation is</a:t>
            </a:r>
            <a:r>
              <a:rPr lang="en-GB" baseline="0" dirty="0" smtClean="0"/>
              <a:t> that I tried to prepare this as my daughter sat down to do her homework and the result was much more of the top picture than the bottom</a:t>
            </a:r>
          </a:p>
          <a:p>
            <a:r>
              <a:rPr lang="en-GB" baseline="0" dirty="0" smtClean="0"/>
              <a:t>So I hope you appreciate that we are not out to preach or patronise. Many of us have children ourselves and experience all of the frustrations that you may do with homework. We may know all of the theory of creating the perfect harmonious homework situation but we also experience the reality.</a:t>
            </a:r>
          </a:p>
          <a:p>
            <a:r>
              <a:rPr lang="en-GB" baseline="0" dirty="0" smtClean="0"/>
              <a:t>So you may already do many of the strategies that I’m going to talk through or there may be little nuggets that you want to try.</a:t>
            </a:r>
          </a:p>
          <a:p>
            <a:r>
              <a:rPr lang="en-GB" baseline="0" dirty="0" smtClean="0"/>
              <a:t>It might be that there is nothing new in this for you at all and it simply serves as a reminder or a confirmation that you are doing the right thing.</a:t>
            </a:r>
            <a:endParaRPr lang="en-GB" dirty="0"/>
          </a:p>
        </p:txBody>
      </p:sp>
      <p:sp>
        <p:nvSpPr>
          <p:cNvPr id="4" name="Slide Number Placeholder 3"/>
          <p:cNvSpPr>
            <a:spLocks noGrp="1"/>
          </p:cNvSpPr>
          <p:nvPr>
            <p:ph type="sldNum" sz="quarter" idx="10"/>
          </p:nvPr>
        </p:nvSpPr>
        <p:spPr/>
        <p:txBody>
          <a:bodyPr/>
          <a:lstStyle/>
          <a:p>
            <a:fld id="{8B1CE2FA-D018-47DD-8948-884284770F5F}" type="slidenum">
              <a:rPr lang="en-GB" smtClean="0"/>
              <a:t>21</a:t>
            </a:fld>
            <a:endParaRPr lang="en-GB"/>
          </a:p>
        </p:txBody>
      </p:sp>
    </p:spTree>
    <p:extLst>
      <p:ext uri="{BB962C8B-B14F-4D97-AF65-F5344CB8AC3E}">
        <p14:creationId xmlns:p14="http://schemas.microsoft.com/office/powerpoint/2010/main" val="1132447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D82E8D6-5035-495A-9FF4-866A169DABA6}" type="datetimeFigureOut">
              <a:rPr lang="en-GB" smtClean="0"/>
              <a:t>23/11/2017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631F81-7F7E-479D-BE70-7F75CD5B8FA2}" type="slidenum">
              <a:rPr lang="en-GB" smtClean="0"/>
              <a:t>‹#›</a:t>
            </a:fld>
            <a:endParaRPr lang="en-GB"/>
          </a:p>
        </p:txBody>
      </p:sp>
    </p:spTree>
    <p:extLst>
      <p:ext uri="{BB962C8B-B14F-4D97-AF65-F5344CB8AC3E}">
        <p14:creationId xmlns:p14="http://schemas.microsoft.com/office/powerpoint/2010/main" val="2930911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D82E8D6-5035-495A-9FF4-866A169DABA6}" type="datetimeFigureOut">
              <a:rPr lang="en-GB" smtClean="0"/>
              <a:t>23/11/2017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631F81-7F7E-479D-BE70-7F75CD5B8FA2}" type="slidenum">
              <a:rPr lang="en-GB" smtClean="0"/>
              <a:t>‹#›</a:t>
            </a:fld>
            <a:endParaRPr lang="en-GB"/>
          </a:p>
        </p:txBody>
      </p:sp>
    </p:spTree>
    <p:extLst>
      <p:ext uri="{BB962C8B-B14F-4D97-AF65-F5344CB8AC3E}">
        <p14:creationId xmlns:p14="http://schemas.microsoft.com/office/powerpoint/2010/main" val="1223738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D82E8D6-5035-495A-9FF4-866A169DABA6}" type="datetimeFigureOut">
              <a:rPr lang="en-GB" smtClean="0"/>
              <a:t>23/11/2017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631F81-7F7E-479D-BE70-7F75CD5B8FA2}" type="slidenum">
              <a:rPr lang="en-GB" smtClean="0"/>
              <a:t>‹#›</a:t>
            </a:fld>
            <a:endParaRPr lang="en-GB"/>
          </a:p>
        </p:txBody>
      </p:sp>
    </p:spTree>
    <p:extLst>
      <p:ext uri="{BB962C8B-B14F-4D97-AF65-F5344CB8AC3E}">
        <p14:creationId xmlns:p14="http://schemas.microsoft.com/office/powerpoint/2010/main" val="1101902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D82E8D6-5035-495A-9FF4-866A169DABA6}" type="datetimeFigureOut">
              <a:rPr lang="en-GB" smtClean="0"/>
              <a:t>23/11/2017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631F81-7F7E-479D-BE70-7F75CD5B8FA2}" type="slidenum">
              <a:rPr lang="en-GB" smtClean="0"/>
              <a:t>‹#›</a:t>
            </a:fld>
            <a:endParaRPr lang="en-GB"/>
          </a:p>
        </p:txBody>
      </p:sp>
    </p:spTree>
    <p:extLst>
      <p:ext uri="{BB962C8B-B14F-4D97-AF65-F5344CB8AC3E}">
        <p14:creationId xmlns:p14="http://schemas.microsoft.com/office/powerpoint/2010/main" val="937868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82E8D6-5035-495A-9FF4-866A169DABA6}" type="datetimeFigureOut">
              <a:rPr lang="en-GB" smtClean="0"/>
              <a:t>23/11/2017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631F81-7F7E-479D-BE70-7F75CD5B8FA2}" type="slidenum">
              <a:rPr lang="en-GB" smtClean="0"/>
              <a:t>‹#›</a:t>
            </a:fld>
            <a:endParaRPr lang="en-GB"/>
          </a:p>
        </p:txBody>
      </p:sp>
    </p:spTree>
    <p:extLst>
      <p:ext uri="{BB962C8B-B14F-4D97-AF65-F5344CB8AC3E}">
        <p14:creationId xmlns:p14="http://schemas.microsoft.com/office/powerpoint/2010/main" val="4056378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D82E8D6-5035-495A-9FF4-866A169DABA6}" type="datetimeFigureOut">
              <a:rPr lang="en-GB" smtClean="0"/>
              <a:t>23/11/2017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6631F81-7F7E-479D-BE70-7F75CD5B8FA2}" type="slidenum">
              <a:rPr lang="en-GB" smtClean="0"/>
              <a:t>‹#›</a:t>
            </a:fld>
            <a:endParaRPr lang="en-GB"/>
          </a:p>
        </p:txBody>
      </p:sp>
    </p:spTree>
    <p:extLst>
      <p:ext uri="{BB962C8B-B14F-4D97-AF65-F5344CB8AC3E}">
        <p14:creationId xmlns:p14="http://schemas.microsoft.com/office/powerpoint/2010/main" val="1693096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D82E8D6-5035-495A-9FF4-866A169DABA6}" type="datetimeFigureOut">
              <a:rPr lang="en-GB" smtClean="0"/>
              <a:t>23/11/2017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6631F81-7F7E-479D-BE70-7F75CD5B8FA2}" type="slidenum">
              <a:rPr lang="en-GB" smtClean="0"/>
              <a:t>‹#›</a:t>
            </a:fld>
            <a:endParaRPr lang="en-GB"/>
          </a:p>
        </p:txBody>
      </p:sp>
    </p:spTree>
    <p:extLst>
      <p:ext uri="{BB962C8B-B14F-4D97-AF65-F5344CB8AC3E}">
        <p14:creationId xmlns:p14="http://schemas.microsoft.com/office/powerpoint/2010/main" val="1542261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D82E8D6-5035-495A-9FF4-866A169DABA6}" type="datetimeFigureOut">
              <a:rPr lang="en-GB" smtClean="0"/>
              <a:t>23/11/2017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6631F81-7F7E-479D-BE70-7F75CD5B8FA2}" type="slidenum">
              <a:rPr lang="en-GB" smtClean="0"/>
              <a:t>‹#›</a:t>
            </a:fld>
            <a:endParaRPr lang="en-GB"/>
          </a:p>
        </p:txBody>
      </p:sp>
    </p:spTree>
    <p:extLst>
      <p:ext uri="{BB962C8B-B14F-4D97-AF65-F5344CB8AC3E}">
        <p14:creationId xmlns:p14="http://schemas.microsoft.com/office/powerpoint/2010/main" val="4043930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82E8D6-5035-495A-9FF4-866A169DABA6}" type="datetimeFigureOut">
              <a:rPr lang="en-GB" smtClean="0"/>
              <a:t>23/11/2017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6631F81-7F7E-479D-BE70-7F75CD5B8FA2}" type="slidenum">
              <a:rPr lang="en-GB" smtClean="0"/>
              <a:t>‹#›</a:t>
            </a:fld>
            <a:endParaRPr lang="en-GB"/>
          </a:p>
        </p:txBody>
      </p:sp>
    </p:spTree>
    <p:extLst>
      <p:ext uri="{BB962C8B-B14F-4D97-AF65-F5344CB8AC3E}">
        <p14:creationId xmlns:p14="http://schemas.microsoft.com/office/powerpoint/2010/main" val="2911919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82E8D6-5035-495A-9FF4-866A169DABA6}" type="datetimeFigureOut">
              <a:rPr lang="en-GB" smtClean="0"/>
              <a:t>23/11/2017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6631F81-7F7E-479D-BE70-7F75CD5B8FA2}" type="slidenum">
              <a:rPr lang="en-GB" smtClean="0"/>
              <a:t>‹#›</a:t>
            </a:fld>
            <a:endParaRPr lang="en-GB"/>
          </a:p>
        </p:txBody>
      </p:sp>
    </p:spTree>
    <p:extLst>
      <p:ext uri="{BB962C8B-B14F-4D97-AF65-F5344CB8AC3E}">
        <p14:creationId xmlns:p14="http://schemas.microsoft.com/office/powerpoint/2010/main" val="388948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82E8D6-5035-495A-9FF4-866A169DABA6}" type="datetimeFigureOut">
              <a:rPr lang="en-GB" smtClean="0"/>
              <a:t>23/11/2017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6631F81-7F7E-479D-BE70-7F75CD5B8FA2}" type="slidenum">
              <a:rPr lang="en-GB" smtClean="0"/>
              <a:t>‹#›</a:t>
            </a:fld>
            <a:endParaRPr lang="en-GB"/>
          </a:p>
        </p:txBody>
      </p:sp>
    </p:spTree>
    <p:extLst>
      <p:ext uri="{BB962C8B-B14F-4D97-AF65-F5344CB8AC3E}">
        <p14:creationId xmlns:p14="http://schemas.microsoft.com/office/powerpoint/2010/main" val="3626672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82E8D6-5035-495A-9FF4-866A169DABA6}" type="datetimeFigureOut">
              <a:rPr lang="en-GB" smtClean="0"/>
              <a:t>23/11/2017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631F81-7F7E-479D-BE70-7F75CD5B8FA2}" type="slidenum">
              <a:rPr lang="en-GB" smtClean="0"/>
              <a:t>‹#›</a:t>
            </a:fld>
            <a:endParaRPr lang="en-GB"/>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028384" y="5490258"/>
            <a:ext cx="977712" cy="1160838"/>
          </a:xfrm>
          <a:prstGeom prst="rect">
            <a:avLst/>
          </a:prstGeom>
        </p:spPr>
      </p:pic>
    </p:spTree>
    <p:extLst>
      <p:ext uri="{BB962C8B-B14F-4D97-AF65-F5344CB8AC3E}">
        <p14:creationId xmlns:p14="http://schemas.microsoft.com/office/powerpoint/2010/main" val="2437938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79512" y="620688"/>
            <a:ext cx="4968552" cy="5832648"/>
          </a:xfrm>
        </p:spPr>
        <p:txBody>
          <a:bodyPr>
            <a:normAutofit fontScale="47500" lnSpcReduction="20000"/>
          </a:bodyPr>
          <a:lstStyle/>
          <a:p>
            <a:pPr marL="0" indent="0">
              <a:buNone/>
            </a:pPr>
            <a:r>
              <a:rPr lang="en-GB" sz="3800" dirty="0"/>
              <a:t>Homework, I love you. I think that you’re great.</a:t>
            </a:r>
            <a:br>
              <a:rPr lang="en-GB" sz="3800" dirty="0"/>
            </a:br>
            <a:r>
              <a:rPr lang="en-GB" sz="3800" dirty="0"/>
              <a:t>It’s wonderful fun when you keep me up late.</a:t>
            </a:r>
            <a:br>
              <a:rPr lang="en-GB" sz="3800" dirty="0"/>
            </a:br>
            <a:r>
              <a:rPr lang="en-GB" sz="3800" dirty="0"/>
              <a:t>I think you’re the best when I’m totally stressed,</a:t>
            </a:r>
            <a:br>
              <a:rPr lang="en-GB" sz="3800" dirty="0"/>
            </a:br>
            <a:r>
              <a:rPr lang="en-GB" sz="3800" dirty="0"/>
              <a:t>preparing and cramming all night for a test</a:t>
            </a:r>
            <a:r>
              <a:rPr lang="en-GB" sz="3800" dirty="0" smtClean="0"/>
              <a:t>.</a:t>
            </a:r>
          </a:p>
          <a:p>
            <a:pPr marL="0" indent="0">
              <a:buNone/>
            </a:pPr>
            <a:endParaRPr lang="en-GB" sz="3800" dirty="0"/>
          </a:p>
          <a:p>
            <a:pPr marL="0" indent="0">
              <a:buNone/>
            </a:pPr>
            <a:r>
              <a:rPr lang="en-GB" sz="3800" dirty="0"/>
              <a:t>Homework, I love you. What more can I say?</a:t>
            </a:r>
            <a:br>
              <a:rPr lang="en-GB" sz="3800" dirty="0"/>
            </a:br>
            <a:r>
              <a:rPr lang="en-GB" sz="3800" dirty="0"/>
              <a:t>I love to do hundreds of problems each day.</a:t>
            </a:r>
            <a:br>
              <a:rPr lang="en-GB" sz="3800" dirty="0"/>
            </a:br>
            <a:r>
              <a:rPr lang="en-GB" sz="3800" dirty="0"/>
              <a:t>You boggle my mind and you make me go blind,</a:t>
            </a:r>
            <a:br>
              <a:rPr lang="en-GB" sz="3800" dirty="0"/>
            </a:br>
            <a:r>
              <a:rPr lang="en-GB" sz="3800" dirty="0"/>
              <a:t>but still I’m ecstatic that you were assigned</a:t>
            </a:r>
            <a:r>
              <a:rPr lang="en-GB" sz="3800" dirty="0" smtClean="0"/>
              <a:t>.</a:t>
            </a:r>
          </a:p>
          <a:p>
            <a:pPr marL="0" indent="0">
              <a:buNone/>
            </a:pPr>
            <a:endParaRPr lang="en-GB" sz="3800" dirty="0"/>
          </a:p>
          <a:p>
            <a:pPr marL="0" indent="0">
              <a:buNone/>
            </a:pPr>
            <a:r>
              <a:rPr lang="en-GB" sz="3800" dirty="0"/>
              <a:t>Homework, I love you. I tell you, it’s true.</a:t>
            </a:r>
            <a:br>
              <a:rPr lang="en-GB" sz="3800" dirty="0"/>
            </a:br>
            <a:r>
              <a:rPr lang="en-GB" sz="3800" dirty="0"/>
              <a:t>There’s nothing more fun or exciting to do.</a:t>
            </a:r>
            <a:br>
              <a:rPr lang="en-GB" sz="3800" dirty="0"/>
            </a:br>
            <a:r>
              <a:rPr lang="en-GB" sz="3800" dirty="0"/>
              <a:t>You’re never a chore, for it’s you I adore.</a:t>
            </a:r>
            <a:br>
              <a:rPr lang="en-GB" sz="3800" dirty="0"/>
            </a:br>
            <a:r>
              <a:rPr lang="en-GB" sz="3800" dirty="0"/>
              <a:t>I wish that our teacher would hand you out more</a:t>
            </a:r>
            <a:r>
              <a:rPr lang="en-GB" sz="3800" dirty="0" smtClean="0"/>
              <a:t>.</a:t>
            </a:r>
          </a:p>
          <a:p>
            <a:pPr marL="0" indent="0">
              <a:buNone/>
            </a:pPr>
            <a:endParaRPr lang="en-GB" sz="3800" dirty="0"/>
          </a:p>
          <a:p>
            <a:pPr marL="0" indent="0">
              <a:buNone/>
            </a:pPr>
            <a:r>
              <a:rPr lang="en-GB" sz="3800" dirty="0"/>
              <a:t>Homework, I love you. You thrill me inside.</a:t>
            </a:r>
            <a:br>
              <a:rPr lang="en-GB" sz="3800" dirty="0"/>
            </a:br>
            <a:r>
              <a:rPr lang="en-GB" sz="3800" dirty="0"/>
              <a:t>I’m filled with emotions. I’m fit to be tied.</a:t>
            </a:r>
            <a:br>
              <a:rPr lang="en-GB" sz="3800" dirty="0"/>
            </a:br>
            <a:r>
              <a:rPr lang="en-GB" sz="3800" dirty="0"/>
              <a:t>I cannot complain when you frazzle my brain.</a:t>
            </a:r>
            <a:br>
              <a:rPr lang="en-GB" sz="3800" dirty="0"/>
            </a:br>
            <a:r>
              <a:rPr lang="en-GB" sz="3800" dirty="0"/>
              <a:t>Of course, that’s because I’m completely insane</a:t>
            </a:r>
            <a:r>
              <a:rPr lang="en-GB" sz="3800" dirty="0" smtClean="0"/>
              <a:t>.</a:t>
            </a:r>
          </a:p>
          <a:p>
            <a:pPr marL="0" indent="0">
              <a:buNone/>
            </a:pPr>
            <a:endParaRPr lang="en-GB" sz="3800" dirty="0"/>
          </a:p>
          <a:p>
            <a:pPr marL="0" indent="0">
              <a:buNone/>
            </a:pPr>
            <a:r>
              <a:rPr lang="en-GB" sz="3800" dirty="0" err="1" smtClean="0"/>
              <a:t>Kenn</a:t>
            </a:r>
            <a:r>
              <a:rPr lang="en-GB" sz="3800" dirty="0" smtClean="0"/>
              <a:t> </a:t>
            </a:r>
            <a:r>
              <a:rPr lang="en-GB" sz="3800" dirty="0"/>
              <a:t>Nesbitt</a:t>
            </a:r>
          </a:p>
          <a:p>
            <a:endParaRPr lang="en-GB" dirty="0"/>
          </a:p>
        </p:txBody>
      </p:sp>
      <p:pic>
        <p:nvPicPr>
          <p:cNvPr id="4" name="Picture 2" descr="http://www.gigglepoetry.com/poem_illustrations/19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1588768"/>
            <a:ext cx="34290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6543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 happens if homework is not done?</a:t>
            </a:r>
            <a:endParaRPr lang="en-GB" dirty="0"/>
          </a:p>
        </p:txBody>
      </p:sp>
      <p:sp>
        <p:nvSpPr>
          <p:cNvPr id="3" name="Content Placeholder 2"/>
          <p:cNvSpPr>
            <a:spLocks noGrp="1"/>
          </p:cNvSpPr>
          <p:nvPr>
            <p:ph idx="1"/>
          </p:nvPr>
        </p:nvSpPr>
        <p:spPr/>
        <p:txBody>
          <a:bodyPr/>
          <a:lstStyle/>
          <a:p>
            <a:r>
              <a:rPr lang="en-GB" dirty="0" smtClean="0"/>
              <a:t>If homework is not completed by the deadline a detention is set</a:t>
            </a:r>
          </a:p>
          <a:p>
            <a:r>
              <a:rPr lang="en-GB" dirty="0" smtClean="0"/>
              <a:t>If this continues you will be contacted and students will have further consequences.</a:t>
            </a:r>
            <a:endParaRPr lang="en-GB" dirty="0"/>
          </a:p>
        </p:txBody>
      </p:sp>
      <p:sp>
        <p:nvSpPr>
          <p:cNvPr id="4" name="Rounded Rectangle 3"/>
          <p:cNvSpPr/>
          <p:nvPr/>
        </p:nvSpPr>
        <p:spPr>
          <a:xfrm>
            <a:off x="827584" y="232396"/>
            <a:ext cx="7488832" cy="118524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196489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80" y="244205"/>
            <a:ext cx="8964488"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800" dirty="0" smtClean="0"/>
              <a:t>Why is it important for parents to be involved in homework?</a:t>
            </a:r>
            <a:endParaRPr lang="en-GB" sz="2800" dirty="0"/>
          </a:p>
        </p:txBody>
      </p:sp>
      <p:sp>
        <p:nvSpPr>
          <p:cNvPr id="3" name="TextBox 2"/>
          <p:cNvSpPr txBox="1"/>
          <p:nvPr/>
        </p:nvSpPr>
        <p:spPr>
          <a:xfrm>
            <a:off x="539552" y="1700807"/>
            <a:ext cx="7920880" cy="2185214"/>
          </a:xfrm>
          <a:prstGeom prst="rect">
            <a:avLst/>
          </a:prstGeom>
          <a:noFill/>
        </p:spPr>
        <p:txBody>
          <a:bodyPr wrap="square" rtlCol="0">
            <a:spAutoFit/>
          </a:bodyPr>
          <a:lstStyle/>
          <a:p>
            <a:r>
              <a:rPr lang="en-GB" sz="2400" dirty="0" smtClean="0"/>
              <a:t>Studies in Britain have shown that children who are supported by their families with homework are likely to perform significantly better in academic examinations at 16 years old and beyond than those who do not</a:t>
            </a:r>
            <a:r>
              <a:rPr lang="en-GB" sz="2000" dirty="0" smtClean="0"/>
              <a:t>.</a:t>
            </a:r>
          </a:p>
          <a:p>
            <a:endParaRPr lang="en-GB" sz="2000" dirty="0"/>
          </a:p>
          <a:p>
            <a:endParaRPr lang="en-GB" sz="2000" dirty="0"/>
          </a:p>
        </p:txBody>
      </p:sp>
      <p:sp>
        <p:nvSpPr>
          <p:cNvPr id="4" name="Rectangle 3"/>
          <p:cNvSpPr/>
          <p:nvPr/>
        </p:nvSpPr>
        <p:spPr>
          <a:xfrm>
            <a:off x="539552" y="3906446"/>
            <a:ext cx="8280920" cy="830997"/>
          </a:xfrm>
          <a:prstGeom prst="rect">
            <a:avLst/>
          </a:prstGeom>
        </p:spPr>
        <p:txBody>
          <a:bodyPr wrap="square">
            <a:spAutoFit/>
          </a:bodyPr>
          <a:lstStyle/>
          <a:p>
            <a:r>
              <a:rPr lang="en-GB" sz="2400" dirty="0" smtClean="0"/>
              <a:t>By showing an interest you are communicating the fact that school work is important and needs to be taken seriously.</a:t>
            </a:r>
            <a:endParaRPr lang="en-GB" sz="2400" dirty="0"/>
          </a:p>
        </p:txBody>
      </p:sp>
    </p:spTree>
    <p:extLst>
      <p:ext uri="{BB962C8B-B14F-4D97-AF65-F5344CB8AC3E}">
        <p14:creationId xmlns:p14="http://schemas.microsoft.com/office/powerpoint/2010/main" val="4615394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908720"/>
            <a:ext cx="7772400" cy="1470025"/>
          </a:xfrm>
        </p:spPr>
        <p:txBody>
          <a:bodyPr/>
          <a:lstStyle/>
          <a:p>
            <a:r>
              <a:rPr lang="en-GB" dirty="0" smtClean="0"/>
              <a:t>Assessment</a:t>
            </a:r>
            <a:endParaRPr lang="en-GB" dirty="0"/>
          </a:p>
        </p:txBody>
      </p:sp>
      <p:graphicFrame>
        <p:nvGraphicFramePr>
          <p:cNvPr id="4" name="Diagram 3"/>
          <p:cNvGraphicFramePr/>
          <p:nvPr>
            <p:extLst>
              <p:ext uri="{D42A27DB-BD31-4B8C-83A1-F6EECF244321}">
                <p14:modId xmlns:p14="http://schemas.microsoft.com/office/powerpoint/2010/main" val="18039529"/>
              </p:ext>
            </p:extLst>
          </p:nvPr>
        </p:nvGraphicFramePr>
        <p:xfrm>
          <a:off x="1699818" y="198884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82675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1520" y="188640"/>
            <a:ext cx="6696744" cy="646331"/>
          </a:xfrm>
          <a:prstGeom prst="round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251520" y="188640"/>
            <a:ext cx="6840760" cy="646331"/>
          </a:xfrm>
          <a:prstGeom prst="rect">
            <a:avLst/>
          </a:prstGeom>
          <a:noFill/>
        </p:spPr>
        <p:txBody>
          <a:bodyPr wrap="square" rtlCol="0">
            <a:spAutoFit/>
          </a:bodyPr>
          <a:lstStyle/>
          <a:p>
            <a:r>
              <a:rPr lang="en-GB" sz="3600" b="1" dirty="0" smtClean="0">
                <a:latin typeface="Arial" panose="020B0604020202020204" pitchFamily="34" charset="0"/>
                <a:cs typeface="Arial" panose="020B0604020202020204" pitchFamily="34" charset="0"/>
              </a:rPr>
              <a:t>Assessment weeks &amp; revision</a:t>
            </a:r>
            <a:endParaRPr lang="en-GB" sz="3600" b="1" dirty="0">
              <a:latin typeface="Arial" panose="020B0604020202020204" pitchFamily="34" charset="0"/>
              <a:cs typeface="Arial" panose="020B0604020202020204" pitchFamily="34" charset="0"/>
            </a:endParaRPr>
          </a:p>
        </p:txBody>
      </p:sp>
      <p:sp>
        <p:nvSpPr>
          <p:cNvPr id="3" name="TextBox 2"/>
          <p:cNvSpPr txBox="1"/>
          <p:nvPr/>
        </p:nvSpPr>
        <p:spPr>
          <a:xfrm>
            <a:off x="755576" y="1052736"/>
            <a:ext cx="7060074" cy="5693866"/>
          </a:xfrm>
          <a:prstGeom prst="rect">
            <a:avLst/>
          </a:prstGeom>
          <a:noFill/>
        </p:spPr>
        <p:txBody>
          <a:bodyPr wrap="none" rtlCol="0">
            <a:spAutoFit/>
          </a:bodyPr>
          <a:lstStyle/>
          <a:p>
            <a:r>
              <a:rPr lang="en-GB" sz="2800" dirty="0"/>
              <a:t>h</a:t>
            </a:r>
            <a:r>
              <a:rPr lang="en-GB" sz="2800" dirty="0" smtClean="0"/>
              <a:t>ouse			noodles		envelope</a:t>
            </a:r>
          </a:p>
          <a:p>
            <a:endParaRPr lang="en-GB" sz="2800" dirty="0"/>
          </a:p>
          <a:p>
            <a:r>
              <a:rPr lang="en-GB" sz="2800" dirty="0"/>
              <a:t>g</a:t>
            </a:r>
            <a:r>
              <a:rPr lang="en-GB" sz="2800" dirty="0" smtClean="0"/>
              <a:t>oat			rat			sharp</a:t>
            </a:r>
          </a:p>
          <a:p>
            <a:endParaRPr lang="en-GB" sz="2800" dirty="0"/>
          </a:p>
          <a:p>
            <a:r>
              <a:rPr lang="en-GB" sz="2800" dirty="0"/>
              <a:t>t</a:t>
            </a:r>
            <a:r>
              <a:rPr lang="en-GB" sz="2800" dirty="0" smtClean="0"/>
              <a:t>elephone		hat			tree</a:t>
            </a:r>
          </a:p>
          <a:p>
            <a:endParaRPr lang="en-GB" sz="2800" dirty="0"/>
          </a:p>
          <a:p>
            <a:r>
              <a:rPr lang="en-GB" sz="2800" dirty="0"/>
              <a:t>b</a:t>
            </a:r>
            <a:r>
              <a:rPr lang="en-GB" sz="2800" dirty="0" smtClean="0"/>
              <a:t>ook			orange		letter</a:t>
            </a:r>
          </a:p>
          <a:p>
            <a:endParaRPr lang="en-GB" sz="2800" dirty="0"/>
          </a:p>
          <a:p>
            <a:r>
              <a:rPr lang="en-GB" sz="2800" dirty="0"/>
              <a:t>w</a:t>
            </a:r>
            <a:r>
              <a:rPr lang="en-GB" sz="2800" dirty="0" smtClean="0"/>
              <a:t>orm			post-it		banana</a:t>
            </a:r>
          </a:p>
          <a:p>
            <a:endParaRPr lang="en-GB" sz="2800" dirty="0"/>
          </a:p>
          <a:p>
            <a:r>
              <a:rPr lang="en-GB" sz="2800" dirty="0"/>
              <a:t>s</a:t>
            </a:r>
            <a:r>
              <a:rPr lang="en-GB" sz="2800" dirty="0" smtClean="0"/>
              <a:t>lowly			potato		stamp</a:t>
            </a:r>
          </a:p>
          <a:p>
            <a:endParaRPr lang="en-GB" sz="2800" dirty="0"/>
          </a:p>
          <a:p>
            <a:r>
              <a:rPr lang="en-GB" sz="2800" dirty="0"/>
              <a:t>a</a:t>
            </a:r>
            <a:r>
              <a:rPr lang="en-GB" sz="2800" dirty="0" smtClean="0"/>
              <a:t>eroplane		coat			badge</a:t>
            </a:r>
            <a:endParaRPr lang="en-GB" sz="2800" dirty="0"/>
          </a:p>
        </p:txBody>
      </p:sp>
    </p:spTree>
    <p:extLst>
      <p:ext uri="{BB962C8B-B14F-4D97-AF65-F5344CB8AC3E}">
        <p14:creationId xmlns:p14="http://schemas.microsoft.com/office/powerpoint/2010/main" val="4064669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95603" y="116632"/>
            <a:ext cx="4416594" cy="646331"/>
          </a:xfrm>
          <a:prstGeom prst="round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295603" y="58316"/>
            <a:ext cx="4416594" cy="646331"/>
          </a:xfrm>
          <a:prstGeom prst="rect">
            <a:avLst/>
          </a:prstGeom>
          <a:noFill/>
        </p:spPr>
        <p:txBody>
          <a:bodyPr wrap="none" rtlCol="0">
            <a:spAutoFit/>
          </a:bodyPr>
          <a:lstStyle/>
          <a:p>
            <a:r>
              <a:rPr lang="en-GB" sz="3600" b="1" dirty="0" smtClean="0">
                <a:latin typeface="Arial" panose="020B0604020202020204" pitchFamily="34" charset="0"/>
                <a:cs typeface="Arial" panose="020B0604020202020204" pitchFamily="34" charset="0"/>
              </a:rPr>
              <a:t>Assessment weeks</a:t>
            </a:r>
            <a:endParaRPr lang="en-GB" sz="3600" b="1" dirty="0">
              <a:latin typeface="Arial" panose="020B0604020202020204" pitchFamily="34" charset="0"/>
              <a:cs typeface="Arial" panose="020B0604020202020204" pitchFamily="34" charset="0"/>
            </a:endParaRPr>
          </a:p>
        </p:txBody>
      </p:sp>
      <p:sp>
        <p:nvSpPr>
          <p:cNvPr id="3" name="TextBox 2"/>
          <p:cNvSpPr txBox="1"/>
          <p:nvPr/>
        </p:nvSpPr>
        <p:spPr>
          <a:xfrm>
            <a:off x="295603" y="738952"/>
            <a:ext cx="8490691" cy="6647974"/>
          </a:xfrm>
          <a:prstGeom prst="rect">
            <a:avLst/>
          </a:prstGeom>
          <a:noFill/>
        </p:spPr>
        <p:txBody>
          <a:bodyPr wrap="square" rtlCol="0">
            <a:spAutoFit/>
          </a:bodyPr>
          <a:lstStyle/>
          <a:p>
            <a:r>
              <a:rPr lang="en-GB" sz="3400" b="1" dirty="0" smtClean="0">
                <a:latin typeface="Calibri" pitchFamily="34" charset="0"/>
                <a:cs typeface="Calibri" pitchFamily="34" charset="0"/>
              </a:rPr>
              <a:t>Why?</a:t>
            </a:r>
          </a:p>
          <a:p>
            <a:r>
              <a:rPr lang="en-GB" sz="2400" dirty="0" smtClean="0">
                <a:latin typeface="Calibri" pitchFamily="34" charset="0"/>
                <a:cs typeface="Calibri" pitchFamily="34" charset="0"/>
              </a:rPr>
              <a:t>To check understanding and progress</a:t>
            </a:r>
          </a:p>
          <a:p>
            <a:r>
              <a:rPr lang="en-GB" sz="2400" dirty="0" smtClean="0">
                <a:latin typeface="Calibri" pitchFamily="34" charset="0"/>
                <a:cs typeface="Calibri" pitchFamily="34" charset="0"/>
              </a:rPr>
              <a:t>To re-set if needed</a:t>
            </a:r>
          </a:p>
          <a:p>
            <a:r>
              <a:rPr lang="en-GB" sz="2400" dirty="0" smtClean="0">
                <a:latin typeface="Calibri" pitchFamily="34" charset="0"/>
                <a:cs typeface="Calibri" pitchFamily="34" charset="0"/>
              </a:rPr>
              <a:t>To teach students necessary revision skills to meet the needs of the new GCSEs</a:t>
            </a:r>
          </a:p>
          <a:p>
            <a:r>
              <a:rPr lang="en-GB" sz="3400" dirty="0" smtClean="0">
                <a:latin typeface="Calibri" pitchFamily="34" charset="0"/>
                <a:cs typeface="Calibri" pitchFamily="34" charset="0"/>
              </a:rPr>
              <a:t> </a:t>
            </a:r>
          </a:p>
          <a:p>
            <a:r>
              <a:rPr lang="en-GB" sz="3400" b="1" dirty="0" smtClean="0">
                <a:latin typeface="Calibri" pitchFamily="34" charset="0"/>
                <a:cs typeface="Calibri" pitchFamily="34" charset="0"/>
              </a:rPr>
              <a:t>When?</a:t>
            </a:r>
            <a:endParaRPr lang="en-GB" sz="3400" b="1" dirty="0">
              <a:latin typeface="Calibri" pitchFamily="34" charset="0"/>
              <a:cs typeface="Calibri" pitchFamily="34" charset="0"/>
            </a:endParaRPr>
          </a:p>
          <a:p>
            <a:r>
              <a:rPr lang="en-GB" sz="2400" dirty="0" smtClean="0">
                <a:latin typeface="Calibri" pitchFamily="34" charset="0"/>
                <a:cs typeface="Calibri" pitchFamily="34" charset="0"/>
              </a:rPr>
              <a:t>Twice a year</a:t>
            </a:r>
          </a:p>
          <a:p>
            <a:endParaRPr lang="en-GB" sz="2400" dirty="0">
              <a:latin typeface="Calibri" pitchFamily="34" charset="0"/>
              <a:cs typeface="Calibri" pitchFamily="34" charset="0"/>
            </a:endParaRPr>
          </a:p>
          <a:p>
            <a:r>
              <a:rPr lang="en-GB" sz="3400" b="1" dirty="0">
                <a:latin typeface="Calibri" pitchFamily="34" charset="0"/>
                <a:cs typeface="Calibri" pitchFamily="34" charset="0"/>
              </a:rPr>
              <a:t>What?</a:t>
            </a:r>
          </a:p>
          <a:p>
            <a:r>
              <a:rPr lang="en-GB" sz="2400" dirty="0" smtClean="0">
                <a:latin typeface="Calibri" pitchFamily="34" charset="0"/>
                <a:cs typeface="Calibri" pitchFamily="34" charset="0"/>
              </a:rPr>
              <a:t>A test for each subject, in test conditions.</a:t>
            </a:r>
          </a:p>
          <a:p>
            <a:endParaRPr lang="en-GB" sz="2800" dirty="0" smtClean="0">
              <a:latin typeface="Calibri" pitchFamily="34" charset="0"/>
              <a:cs typeface="Calibri" pitchFamily="34" charset="0"/>
            </a:endParaRPr>
          </a:p>
          <a:p>
            <a:r>
              <a:rPr lang="en-GB" sz="3400" b="1" dirty="0" smtClean="0">
                <a:latin typeface="Calibri" pitchFamily="34" charset="0"/>
                <a:cs typeface="Calibri" pitchFamily="34" charset="0"/>
              </a:rPr>
              <a:t>How?</a:t>
            </a:r>
            <a:endParaRPr lang="en-GB" sz="3400" b="1" dirty="0">
              <a:latin typeface="Calibri" pitchFamily="34" charset="0"/>
              <a:cs typeface="Calibri" pitchFamily="34" charset="0"/>
            </a:endParaRPr>
          </a:p>
          <a:p>
            <a:r>
              <a:rPr lang="en-GB" sz="2400" dirty="0" smtClean="0">
                <a:latin typeface="Calibri" pitchFamily="34" charset="0"/>
                <a:cs typeface="Calibri" pitchFamily="34" charset="0"/>
              </a:rPr>
              <a:t>Main hall or classroom (for practical assessments)</a:t>
            </a:r>
            <a:endParaRPr lang="en-GB" sz="2400" dirty="0">
              <a:latin typeface="Calibri" pitchFamily="34" charset="0"/>
              <a:cs typeface="Calibri" pitchFamily="34" charset="0"/>
            </a:endParaRPr>
          </a:p>
          <a:p>
            <a:endParaRPr lang="en-GB" sz="3600" dirty="0">
              <a:latin typeface="Calibri" pitchFamily="34" charset="0"/>
              <a:cs typeface="Calibri" pitchFamily="34" charset="0"/>
            </a:endParaRPr>
          </a:p>
        </p:txBody>
      </p:sp>
    </p:spTree>
    <p:extLst>
      <p:ext uri="{BB962C8B-B14F-4D97-AF65-F5344CB8AC3E}">
        <p14:creationId xmlns:p14="http://schemas.microsoft.com/office/powerpoint/2010/main" val="9206096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95603" y="116632"/>
            <a:ext cx="4416594" cy="646331"/>
          </a:xfrm>
          <a:prstGeom prst="round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tx1"/>
                </a:solidFill>
              </a:rPr>
              <a:t>January 2017 – Assessment week</a:t>
            </a:r>
            <a:endParaRPr lang="en-GB" sz="2000" b="1" dirty="0">
              <a:solidFill>
                <a:schemeClr val="tx1"/>
              </a:solidFill>
            </a:endParaRPr>
          </a:p>
        </p:txBody>
      </p:sp>
      <p:sp>
        <p:nvSpPr>
          <p:cNvPr id="3" name="TextBox 2"/>
          <p:cNvSpPr txBox="1"/>
          <p:nvPr/>
        </p:nvSpPr>
        <p:spPr>
          <a:xfrm>
            <a:off x="295603" y="1700808"/>
            <a:ext cx="8380853" cy="4093428"/>
          </a:xfrm>
          <a:prstGeom prst="rect">
            <a:avLst/>
          </a:prstGeom>
          <a:noFill/>
        </p:spPr>
        <p:txBody>
          <a:bodyPr wrap="square" rtlCol="0">
            <a:spAutoFit/>
          </a:bodyPr>
          <a:lstStyle/>
          <a:p>
            <a:r>
              <a:rPr lang="en-GB" sz="3200" b="1" dirty="0" smtClean="0"/>
              <a:t>Year 7 </a:t>
            </a:r>
          </a:p>
          <a:p>
            <a:endParaRPr lang="en-GB" sz="3200" dirty="0"/>
          </a:p>
          <a:p>
            <a:r>
              <a:rPr lang="en-GB" sz="3200" dirty="0" smtClean="0"/>
              <a:t>Week commencing: Monday 16</a:t>
            </a:r>
            <a:r>
              <a:rPr lang="en-GB" sz="3200" baseline="30000" dirty="0" smtClean="0"/>
              <a:t>th</a:t>
            </a:r>
            <a:r>
              <a:rPr lang="en-GB" sz="3200" dirty="0" smtClean="0"/>
              <a:t> January 2017</a:t>
            </a:r>
          </a:p>
          <a:p>
            <a:endParaRPr lang="en-GB" sz="3200" dirty="0"/>
          </a:p>
          <a:p>
            <a:r>
              <a:rPr lang="en-GB" sz="3200" b="1" dirty="0" smtClean="0"/>
              <a:t>Year 8</a:t>
            </a:r>
          </a:p>
          <a:p>
            <a:endParaRPr lang="en-GB" sz="3200" dirty="0"/>
          </a:p>
          <a:p>
            <a:r>
              <a:rPr lang="en-GB" sz="3200" dirty="0"/>
              <a:t>Week commencing: Monday </a:t>
            </a:r>
            <a:r>
              <a:rPr lang="en-GB" sz="3200" dirty="0" smtClean="0"/>
              <a:t>23rd </a:t>
            </a:r>
            <a:r>
              <a:rPr lang="en-GB" sz="3200" dirty="0"/>
              <a:t>January 2017</a:t>
            </a:r>
          </a:p>
          <a:p>
            <a:endParaRPr lang="en-GB" dirty="0"/>
          </a:p>
          <a:p>
            <a:endParaRPr lang="en-GB" dirty="0" smtClean="0"/>
          </a:p>
        </p:txBody>
      </p:sp>
    </p:spTree>
    <p:extLst>
      <p:ext uri="{BB962C8B-B14F-4D97-AF65-F5344CB8AC3E}">
        <p14:creationId xmlns:p14="http://schemas.microsoft.com/office/powerpoint/2010/main" val="3028824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1520" y="188640"/>
            <a:ext cx="6912768" cy="646331"/>
          </a:xfrm>
          <a:prstGeom prst="round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264932" y="204146"/>
            <a:ext cx="6955750" cy="646331"/>
          </a:xfrm>
          <a:prstGeom prst="rect">
            <a:avLst/>
          </a:prstGeom>
          <a:noFill/>
        </p:spPr>
        <p:txBody>
          <a:bodyPr wrap="none" rtlCol="0">
            <a:spAutoFit/>
          </a:bodyPr>
          <a:lstStyle/>
          <a:p>
            <a:r>
              <a:rPr lang="en-GB" sz="3600" b="1" dirty="0" smtClean="0">
                <a:latin typeface="Arial" panose="020B0604020202020204" pitchFamily="34" charset="0"/>
                <a:cs typeface="Arial" panose="020B0604020202020204" pitchFamily="34" charset="0"/>
              </a:rPr>
              <a:t>Revision Preparation in school</a:t>
            </a:r>
            <a:endParaRPr lang="en-GB" sz="3600" b="1" dirty="0">
              <a:latin typeface="Arial" panose="020B0604020202020204" pitchFamily="34" charset="0"/>
              <a:cs typeface="Arial" panose="020B0604020202020204" pitchFamily="34" charset="0"/>
            </a:endParaRPr>
          </a:p>
        </p:txBody>
      </p:sp>
      <p:sp>
        <p:nvSpPr>
          <p:cNvPr id="3" name="TextBox 2"/>
          <p:cNvSpPr txBox="1"/>
          <p:nvPr/>
        </p:nvSpPr>
        <p:spPr>
          <a:xfrm>
            <a:off x="264932" y="856105"/>
            <a:ext cx="8490691" cy="5386090"/>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latin typeface="Calibri" pitchFamily="34" charset="0"/>
                <a:cs typeface="Calibri" pitchFamily="34" charset="0"/>
              </a:rPr>
              <a:t>Study support session to introduce revision skills, go through revision pack and construct revision timetable</a:t>
            </a:r>
          </a:p>
          <a:p>
            <a:pPr marL="457200" indent="-457200">
              <a:buFont typeface="Arial" panose="020B0604020202020204" pitchFamily="34" charset="0"/>
              <a:buChar char="•"/>
            </a:pPr>
            <a:endParaRPr lang="en-GB" sz="2800" dirty="0">
              <a:latin typeface="Calibri" pitchFamily="34" charset="0"/>
              <a:cs typeface="Calibri" pitchFamily="34" charset="0"/>
            </a:endParaRPr>
          </a:p>
          <a:p>
            <a:pPr marL="457200" indent="-457200">
              <a:buFont typeface="Arial" panose="020B0604020202020204" pitchFamily="34" charset="0"/>
              <a:buChar char="•"/>
            </a:pPr>
            <a:r>
              <a:rPr lang="en-GB" sz="2800" dirty="0" smtClean="0">
                <a:latin typeface="Calibri" pitchFamily="34" charset="0"/>
                <a:cs typeface="Calibri" pitchFamily="34" charset="0"/>
              </a:rPr>
              <a:t>Revision pack includes:</a:t>
            </a:r>
          </a:p>
          <a:p>
            <a:pPr marL="1828800" lvl="3" indent="-457200">
              <a:buFont typeface="Courier New" panose="02070309020205020404" pitchFamily="49" charset="0"/>
              <a:buChar char="o"/>
            </a:pPr>
            <a:r>
              <a:rPr lang="en-GB" sz="2800" dirty="0" smtClean="0">
                <a:latin typeface="Calibri" pitchFamily="34" charset="0"/>
                <a:cs typeface="Calibri" pitchFamily="34" charset="0"/>
              </a:rPr>
              <a:t>Assessment timetable</a:t>
            </a:r>
          </a:p>
          <a:p>
            <a:pPr marL="1828800" lvl="3" indent="-457200">
              <a:buFont typeface="Courier New" panose="02070309020205020404" pitchFamily="49" charset="0"/>
              <a:buChar char="o"/>
            </a:pPr>
            <a:r>
              <a:rPr lang="en-GB" sz="2800" dirty="0" smtClean="0">
                <a:latin typeface="Calibri" pitchFamily="34" charset="0"/>
                <a:cs typeface="Calibri" pitchFamily="34" charset="0"/>
              </a:rPr>
              <a:t>A revision booklet</a:t>
            </a:r>
          </a:p>
          <a:p>
            <a:pPr lvl="3"/>
            <a:endParaRPr lang="en-GB" sz="2800" dirty="0">
              <a:latin typeface="Calibri" pitchFamily="34" charset="0"/>
              <a:cs typeface="Calibri" pitchFamily="34" charset="0"/>
            </a:endParaRPr>
          </a:p>
          <a:p>
            <a:pPr lvl="3"/>
            <a:endParaRPr lang="en-GB" sz="2800" dirty="0" smtClean="0">
              <a:latin typeface="Calibri" pitchFamily="34" charset="0"/>
              <a:cs typeface="Calibri" pitchFamily="34" charset="0"/>
            </a:endParaRPr>
          </a:p>
          <a:p>
            <a:endParaRPr lang="en-GB" sz="2800" dirty="0" smtClean="0">
              <a:latin typeface="Calibri" pitchFamily="34" charset="0"/>
              <a:cs typeface="Calibri" pitchFamily="34" charset="0"/>
            </a:endParaRPr>
          </a:p>
          <a:p>
            <a:endParaRPr lang="en-GB" sz="2800" dirty="0">
              <a:latin typeface="Calibri" pitchFamily="34" charset="0"/>
              <a:cs typeface="Calibri" pitchFamily="34" charset="0"/>
            </a:endParaRPr>
          </a:p>
          <a:p>
            <a:endParaRPr lang="en-GB" sz="3600" dirty="0">
              <a:latin typeface="Calibri" pitchFamily="34" charset="0"/>
              <a:cs typeface="Calibri" pitchFamily="34" charset="0"/>
            </a:endParaRPr>
          </a:p>
        </p:txBody>
      </p:sp>
    </p:spTree>
    <p:extLst>
      <p:ext uri="{BB962C8B-B14F-4D97-AF65-F5344CB8AC3E}">
        <p14:creationId xmlns:p14="http://schemas.microsoft.com/office/powerpoint/2010/main" val="27442769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491084" y="1093136"/>
            <a:ext cx="4517689" cy="739688"/>
          </a:xfrm>
          <a:prstGeom prst="round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50" dirty="0">
                <a:solidFill>
                  <a:schemeClr val="tx2">
                    <a:lumMod val="50000"/>
                  </a:schemeClr>
                </a:solidFill>
              </a:rPr>
              <a:t>‘I can….’ statements</a:t>
            </a:r>
          </a:p>
        </p:txBody>
      </p:sp>
      <p:sp>
        <p:nvSpPr>
          <p:cNvPr id="4" name="Rounded Rectangle 3"/>
          <p:cNvSpPr/>
          <p:nvPr/>
        </p:nvSpPr>
        <p:spPr>
          <a:xfrm>
            <a:off x="5196625" y="2006690"/>
            <a:ext cx="3628538" cy="37670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Each subject has provided a list of ‘I can…’ statements. Your aim, by the end of the revision period, is to be able to do all of the ‘I can…’statements. This will mean that you are fully prepared for your exam.</a:t>
            </a:r>
          </a:p>
          <a:p>
            <a:pPr algn="ctr"/>
            <a:endParaRPr lang="en-GB" dirty="0"/>
          </a:p>
          <a:p>
            <a:pPr algn="ctr"/>
            <a:r>
              <a:rPr lang="en-GB" dirty="0"/>
              <a:t>Each time you cover an ‘I can….’ statement, you need to put a tick in the box next to it. You should aim to cover each statement 3 times in your revision. </a:t>
            </a:r>
          </a:p>
        </p:txBody>
      </p:sp>
      <p:pic>
        <p:nvPicPr>
          <p:cNvPr id="8" name="Picture 7"/>
          <p:cNvPicPr>
            <a:picLocks noChangeAspect="1"/>
          </p:cNvPicPr>
          <p:nvPr/>
        </p:nvPicPr>
        <p:blipFill rotWithShape="1">
          <a:blip r:embed="rId3"/>
          <a:srcRect l="21081" t="8696" r="56115" b="12012"/>
          <a:stretch/>
        </p:blipFill>
        <p:spPr>
          <a:xfrm>
            <a:off x="174990" y="987625"/>
            <a:ext cx="3930152" cy="5013125"/>
          </a:xfrm>
          <a:prstGeom prst="rect">
            <a:avLst/>
          </a:prstGeom>
        </p:spPr>
      </p:pic>
    </p:spTree>
    <p:extLst>
      <p:ext uri="{BB962C8B-B14F-4D97-AF65-F5344CB8AC3E}">
        <p14:creationId xmlns:p14="http://schemas.microsoft.com/office/powerpoint/2010/main" val="15693369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168202" y="1015864"/>
            <a:ext cx="5772956" cy="710711"/>
          </a:xfrm>
          <a:prstGeom prst="round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50" dirty="0">
                <a:solidFill>
                  <a:schemeClr val="tx2">
                    <a:lumMod val="50000"/>
                  </a:schemeClr>
                </a:solidFill>
              </a:rPr>
              <a:t>Key terms and definitions </a:t>
            </a:r>
          </a:p>
        </p:txBody>
      </p:sp>
      <p:pic>
        <p:nvPicPr>
          <p:cNvPr id="3" name="Picture 2"/>
          <p:cNvPicPr>
            <a:picLocks noChangeAspect="1"/>
          </p:cNvPicPr>
          <p:nvPr/>
        </p:nvPicPr>
        <p:blipFill rotWithShape="1">
          <a:blip r:embed="rId2"/>
          <a:srcRect l="22394" t="11630" r="57641" b="9184"/>
          <a:stretch/>
        </p:blipFill>
        <p:spPr>
          <a:xfrm>
            <a:off x="115911" y="928933"/>
            <a:ext cx="2762518" cy="4910654"/>
          </a:xfrm>
          <a:prstGeom prst="rect">
            <a:avLst/>
          </a:prstGeom>
        </p:spPr>
      </p:pic>
      <p:sp>
        <p:nvSpPr>
          <p:cNvPr id="4" name="TextBox 3"/>
          <p:cNvSpPr txBox="1"/>
          <p:nvPr/>
        </p:nvSpPr>
        <p:spPr>
          <a:xfrm>
            <a:off x="3168202" y="2537943"/>
            <a:ext cx="5772956" cy="2354491"/>
          </a:xfrm>
          <a:prstGeom prst="rect">
            <a:avLst/>
          </a:prstGeom>
          <a:noFill/>
        </p:spPr>
        <p:txBody>
          <a:bodyPr wrap="square" rtlCol="0">
            <a:spAutoFit/>
          </a:bodyPr>
          <a:lstStyle/>
          <a:p>
            <a:r>
              <a:rPr lang="en-GB" sz="2100" dirty="0"/>
              <a:t>Each subject has provided a list of key terms which are vital to you achieving good grades in each exam. </a:t>
            </a:r>
          </a:p>
          <a:p>
            <a:endParaRPr lang="en-GB" sz="2100" dirty="0"/>
          </a:p>
          <a:p>
            <a:r>
              <a:rPr lang="en-GB" sz="2100" dirty="0"/>
              <a:t>You need to write down the definition for each of the key terms in the table. You can then revise this list. </a:t>
            </a:r>
          </a:p>
        </p:txBody>
      </p:sp>
    </p:spTree>
    <p:extLst>
      <p:ext uri="{BB962C8B-B14F-4D97-AF65-F5344CB8AC3E}">
        <p14:creationId xmlns:p14="http://schemas.microsoft.com/office/powerpoint/2010/main" val="32509059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0506" t="23958" r="23615" b="26260"/>
          <a:stretch/>
        </p:blipFill>
        <p:spPr>
          <a:xfrm>
            <a:off x="132347" y="1314450"/>
            <a:ext cx="4997292" cy="3898231"/>
          </a:xfrm>
          <a:prstGeom prst="rect">
            <a:avLst/>
          </a:prstGeom>
        </p:spPr>
      </p:pic>
      <p:cxnSp>
        <p:nvCxnSpPr>
          <p:cNvPr id="4" name="Straight Arrow Connector 3"/>
          <p:cNvCxnSpPr/>
          <p:nvPr/>
        </p:nvCxnSpPr>
        <p:spPr>
          <a:xfrm>
            <a:off x="4932947" y="2252913"/>
            <a:ext cx="709863"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a:xfrm>
            <a:off x="5751095" y="1446798"/>
            <a:ext cx="3104147" cy="1503947"/>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solidFill>
                  <a:schemeClr val="tx1"/>
                </a:solidFill>
              </a:rPr>
              <a:t>Each subject has a memorisation box. This shows the key information that you will need to memorise in order to be successful in the exam </a:t>
            </a:r>
          </a:p>
        </p:txBody>
      </p:sp>
      <p:cxnSp>
        <p:nvCxnSpPr>
          <p:cNvPr id="6" name="Straight Arrow Connector 5"/>
          <p:cNvCxnSpPr/>
          <p:nvPr/>
        </p:nvCxnSpPr>
        <p:spPr>
          <a:xfrm>
            <a:off x="4957010" y="4123824"/>
            <a:ext cx="709863" cy="0"/>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5751095" y="3113172"/>
            <a:ext cx="3104147" cy="2099509"/>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solidFill>
                  <a:schemeClr val="tx1"/>
                </a:solidFill>
              </a:rPr>
              <a:t>There is also a box to show the best revision techniques for each subject. Try to use these techniques where possible.</a:t>
            </a:r>
          </a:p>
        </p:txBody>
      </p:sp>
    </p:spTree>
    <p:extLst>
      <p:ext uri="{BB962C8B-B14F-4D97-AF65-F5344CB8AC3E}">
        <p14:creationId xmlns:p14="http://schemas.microsoft.com/office/powerpoint/2010/main" val="299890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908720"/>
            <a:ext cx="7772400" cy="1470025"/>
          </a:xfrm>
        </p:spPr>
        <p:txBody>
          <a:bodyPr/>
          <a:lstStyle/>
          <a:p>
            <a:r>
              <a:rPr lang="en-GB" dirty="0" smtClean="0"/>
              <a:t>HOMEWORK</a:t>
            </a:r>
            <a:endParaRPr lang="en-GB" dirty="0"/>
          </a:p>
        </p:txBody>
      </p:sp>
      <p:graphicFrame>
        <p:nvGraphicFramePr>
          <p:cNvPr id="4" name="Diagram 3"/>
          <p:cNvGraphicFramePr/>
          <p:nvPr>
            <p:extLst>
              <p:ext uri="{D42A27DB-BD31-4B8C-83A1-F6EECF244321}">
                <p14:modId xmlns:p14="http://schemas.microsoft.com/office/powerpoint/2010/main" val="1028429366"/>
              </p:ext>
            </p:extLst>
          </p:nvPr>
        </p:nvGraphicFramePr>
        <p:xfrm>
          <a:off x="1699818" y="198884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07364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4932" y="204146"/>
            <a:ext cx="6955750" cy="646331"/>
          </a:xfrm>
          <a:prstGeom prst="rect">
            <a:avLst/>
          </a:prstGeom>
          <a:noFill/>
        </p:spPr>
        <p:txBody>
          <a:bodyPr wrap="none" rtlCol="0">
            <a:spAutoFit/>
          </a:bodyPr>
          <a:lstStyle/>
          <a:p>
            <a:r>
              <a:rPr lang="en-GB" sz="3600" b="1" dirty="0" smtClean="0">
                <a:latin typeface="Arial" panose="020B0604020202020204" pitchFamily="34" charset="0"/>
                <a:cs typeface="Arial" panose="020B0604020202020204" pitchFamily="34" charset="0"/>
              </a:rPr>
              <a:t>Revision Preparation in school</a:t>
            </a:r>
            <a:endParaRPr lang="en-GB" sz="3600" b="1" dirty="0">
              <a:latin typeface="Arial" panose="020B0604020202020204" pitchFamily="34" charset="0"/>
              <a:cs typeface="Arial" panose="020B0604020202020204" pitchFamily="34" charset="0"/>
            </a:endParaRPr>
          </a:p>
        </p:txBody>
      </p:sp>
      <p:sp>
        <p:nvSpPr>
          <p:cNvPr id="3" name="TextBox 2"/>
          <p:cNvSpPr txBox="1"/>
          <p:nvPr/>
        </p:nvSpPr>
        <p:spPr>
          <a:xfrm>
            <a:off x="264932" y="1052736"/>
            <a:ext cx="8490691" cy="7109639"/>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latin typeface="Calibri" pitchFamily="34" charset="0"/>
                <a:cs typeface="Calibri" pitchFamily="34" charset="0"/>
              </a:rPr>
              <a:t>There will be an assembly during study support on Thursday 30th December for Year 7 and Year 8. This will be to introduce them to exam timetables and revision guides</a:t>
            </a:r>
          </a:p>
          <a:p>
            <a:endParaRPr lang="en-GB" sz="2800" dirty="0" smtClean="0">
              <a:latin typeface="Calibri" pitchFamily="34" charset="0"/>
              <a:cs typeface="Calibri" pitchFamily="34" charset="0"/>
            </a:endParaRPr>
          </a:p>
          <a:p>
            <a:pPr marL="457200" indent="-457200">
              <a:buFont typeface="Arial" panose="020B0604020202020204" pitchFamily="34" charset="0"/>
              <a:buChar char="•"/>
            </a:pPr>
            <a:r>
              <a:rPr lang="en-GB" sz="2800" dirty="0" smtClean="0">
                <a:latin typeface="Calibri" pitchFamily="34" charset="0"/>
                <a:cs typeface="Calibri" pitchFamily="34" charset="0"/>
              </a:rPr>
              <a:t>Copies of all documentation will go into the revision centre on the school website</a:t>
            </a:r>
          </a:p>
          <a:p>
            <a:pPr marL="457200" indent="-457200">
              <a:buFont typeface="Arial" panose="020B0604020202020204" pitchFamily="34" charset="0"/>
              <a:buChar char="•"/>
            </a:pPr>
            <a:endParaRPr lang="en-GB" sz="2800" dirty="0">
              <a:latin typeface="Calibri" pitchFamily="34" charset="0"/>
              <a:cs typeface="Calibri" pitchFamily="34" charset="0"/>
            </a:endParaRPr>
          </a:p>
          <a:p>
            <a:pPr marL="457200" indent="-457200">
              <a:buFont typeface="Arial" panose="020B0604020202020204" pitchFamily="34" charset="0"/>
              <a:buChar char="•"/>
            </a:pPr>
            <a:r>
              <a:rPr lang="en-GB" sz="2800" dirty="0" smtClean="0">
                <a:latin typeface="Calibri" pitchFamily="34" charset="0"/>
                <a:cs typeface="Calibri" pitchFamily="34" charset="0"/>
              </a:rPr>
              <a:t>All study support sessions, homework tasks and PSHCE lessons will be focused on revision</a:t>
            </a:r>
          </a:p>
          <a:p>
            <a:pPr marL="457200" indent="-457200">
              <a:buFont typeface="Arial" panose="020B0604020202020204" pitchFamily="34" charset="0"/>
              <a:buChar char="•"/>
            </a:pPr>
            <a:endParaRPr lang="en-GB" sz="2800" dirty="0">
              <a:latin typeface="Calibri" pitchFamily="34" charset="0"/>
              <a:cs typeface="Calibri" pitchFamily="34" charset="0"/>
            </a:endParaRPr>
          </a:p>
          <a:p>
            <a:pPr marL="457200" indent="-457200">
              <a:buFont typeface="Arial" panose="020B0604020202020204" pitchFamily="34" charset="0"/>
              <a:buChar char="•"/>
            </a:pPr>
            <a:r>
              <a:rPr lang="en-GB" sz="2800" dirty="0" smtClean="0">
                <a:latin typeface="Calibri" pitchFamily="34" charset="0"/>
                <a:cs typeface="Calibri" pitchFamily="34" charset="0"/>
              </a:rPr>
              <a:t>Mindfulness activities every day w/c 9</a:t>
            </a:r>
            <a:r>
              <a:rPr lang="en-GB" sz="2800" baseline="30000" dirty="0" smtClean="0">
                <a:latin typeface="Calibri" pitchFamily="34" charset="0"/>
                <a:cs typeface="Calibri" pitchFamily="34" charset="0"/>
              </a:rPr>
              <a:t>th</a:t>
            </a:r>
            <a:r>
              <a:rPr lang="en-GB" sz="2800" dirty="0" smtClean="0">
                <a:latin typeface="Calibri" pitchFamily="34" charset="0"/>
                <a:cs typeface="Calibri" pitchFamily="34" charset="0"/>
              </a:rPr>
              <a:t> January to help students deal with stress or anxiety</a:t>
            </a:r>
          </a:p>
          <a:p>
            <a:endParaRPr lang="en-GB" sz="2800" dirty="0" smtClean="0">
              <a:latin typeface="Calibri" pitchFamily="34" charset="0"/>
              <a:cs typeface="Calibri" pitchFamily="34" charset="0"/>
            </a:endParaRPr>
          </a:p>
          <a:p>
            <a:endParaRPr lang="en-GB" sz="2800" dirty="0">
              <a:latin typeface="Calibri" pitchFamily="34" charset="0"/>
              <a:cs typeface="Calibri" pitchFamily="34" charset="0"/>
            </a:endParaRPr>
          </a:p>
          <a:p>
            <a:endParaRPr lang="en-GB" sz="3600" dirty="0">
              <a:latin typeface="Calibri" pitchFamily="34" charset="0"/>
              <a:cs typeface="Calibri" pitchFamily="34" charset="0"/>
            </a:endParaRPr>
          </a:p>
        </p:txBody>
      </p:sp>
      <p:sp>
        <p:nvSpPr>
          <p:cNvPr id="8" name="Rounded Rectangle 7"/>
          <p:cNvSpPr/>
          <p:nvPr/>
        </p:nvSpPr>
        <p:spPr>
          <a:xfrm>
            <a:off x="403920" y="341040"/>
            <a:ext cx="6912768" cy="646331"/>
          </a:xfrm>
          <a:prstGeom prst="round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417332" y="356546"/>
            <a:ext cx="6955750" cy="646331"/>
          </a:xfrm>
          <a:prstGeom prst="rect">
            <a:avLst/>
          </a:prstGeom>
          <a:noFill/>
        </p:spPr>
        <p:txBody>
          <a:bodyPr wrap="none" rtlCol="0">
            <a:spAutoFit/>
          </a:bodyPr>
          <a:lstStyle/>
          <a:p>
            <a:r>
              <a:rPr lang="en-GB" sz="3600" b="1" dirty="0" smtClean="0">
                <a:latin typeface="Arial" panose="020B0604020202020204" pitchFamily="34" charset="0"/>
                <a:cs typeface="Arial" panose="020B0604020202020204" pitchFamily="34" charset="0"/>
              </a:rPr>
              <a:t>Revision Preparation in school</a:t>
            </a:r>
            <a:endParaRPr lang="en-GB"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36524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64932" y="206850"/>
            <a:ext cx="4416594" cy="646331"/>
          </a:xfrm>
          <a:prstGeom prst="round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5448" y="1816685"/>
            <a:ext cx="2508487" cy="16692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4581128"/>
            <a:ext cx="2565290" cy="1863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rot="5400000">
            <a:off x="5822431" y="3636642"/>
            <a:ext cx="928522" cy="8012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539552" y="491188"/>
            <a:ext cx="3024336" cy="4893647"/>
          </a:xfrm>
          <a:prstGeom prst="rect">
            <a:avLst/>
          </a:prstGeom>
          <a:noFill/>
        </p:spPr>
        <p:txBody>
          <a:bodyPr wrap="square" rtlCol="0">
            <a:spAutoFit/>
          </a:bodyPr>
          <a:lstStyle/>
          <a:p>
            <a:pPr algn="ctr"/>
            <a:endParaRPr lang="en-GB" sz="4800" dirty="0" smtClean="0"/>
          </a:p>
          <a:p>
            <a:pPr algn="ctr"/>
            <a:endParaRPr lang="en-GB" sz="4800" dirty="0"/>
          </a:p>
          <a:p>
            <a:pPr algn="ctr"/>
            <a:r>
              <a:rPr lang="en-GB" sz="3600" dirty="0" smtClean="0"/>
              <a:t>Or how to turn this…</a:t>
            </a:r>
          </a:p>
          <a:p>
            <a:pPr algn="ctr"/>
            <a:endParaRPr lang="en-GB" sz="3600" dirty="0"/>
          </a:p>
          <a:p>
            <a:pPr algn="ctr"/>
            <a:endParaRPr lang="en-GB" sz="3600" dirty="0" smtClean="0"/>
          </a:p>
          <a:p>
            <a:pPr algn="ctr"/>
            <a:endParaRPr lang="en-GB" sz="3600" dirty="0"/>
          </a:p>
          <a:p>
            <a:pPr algn="ctr"/>
            <a:r>
              <a:rPr lang="en-GB" sz="3600" dirty="0" smtClean="0"/>
              <a:t>… to this</a:t>
            </a:r>
            <a:endParaRPr lang="en-GB" sz="3600" dirty="0"/>
          </a:p>
        </p:txBody>
      </p:sp>
      <p:sp>
        <p:nvSpPr>
          <p:cNvPr id="6" name="TextBox 5"/>
          <p:cNvSpPr txBox="1"/>
          <p:nvPr/>
        </p:nvSpPr>
        <p:spPr>
          <a:xfrm>
            <a:off x="264932" y="204146"/>
            <a:ext cx="4390946" cy="646331"/>
          </a:xfrm>
          <a:prstGeom prst="rect">
            <a:avLst/>
          </a:prstGeom>
          <a:noFill/>
        </p:spPr>
        <p:txBody>
          <a:bodyPr wrap="none" rtlCol="0">
            <a:spAutoFit/>
          </a:bodyPr>
          <a:lstStyle/>
          <a:p>
            <a:r>
              <a:rPr lang="en-GB" sz="3600" b="1" dirty="0" smtClean="0">
                <a:latin typeface="Arial" panose="020B0604020202020204" pitchFamily="34" charset="0"/>
                <a:cs typeface="Arial" panose="020B0604020202020204" pitchFamily="34" charset="0"/>
              </a:rPr>
              <a:t>How can you help?</a:t>
            </a:r>
            <a:endParaRPr lang="en-GB"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73030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64932" y="214698"/>
            <a:ext cx="4416594" cy="646331"/>
          </a:xfrm>
          <a:prstGeom prst="round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264932" y="204146"/>
            <a:ext cx="4519186" cy="646331"/>
          </a:xfrm>
          <a:prstGeom prst="rect">
            <a:avLst/>
          </a:prstGeom>
          <a:noFill/>
        </p:spPr>
        <p:txBody>
          <a:bodyPr wrap="none" rtlCol="0">
            <a:spAutoFit/>
          </a:bodyPr>
          <a:lstStyle/>
          <a:p>
            <a:r>
              <a:rPr lang="en-GB" sz="3600" b="1" dirty="0" smtClean="0">
                <a:latin typeface="Arial" panose="020B0604020202020204" pitchFamily="34" charset="0"/>
                <a:cs typeface="Arial" panose="020B0604020202020204" pitchFamily="34" charset="0"/>
              </a:rPr>
              <a:t>How can you help?</a:t>
            </a:r>
            <a:endParaRPr lang="en-GB" sz="3600" b="1" dirty="0">
              <a:latin typeface="Arial" panose="020B0604020202020204" pitchFamily="34" charset="0"/>
              <a:cs typeface="Arial" panose="020B0604020202020204" pitchFamily="34" charset="0"/>
            </a:endParaRPr>
          </a:p>
        </p:txBody>
      </p:sp>
      <p:sp>
        <p:nvSpPr>
          <p:cNvPr id="6" name="TextBox 5"/>
          <p:cNvSpPr txBox="1"/>
          <p:nvPr/>
        </p:nvSpPr>
        <p:spPr>
          <a:xfrm>
            <a:off x="264932" y="871582"/>
            <a:ext cx="8490691" cy="7971413"/>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latin typeface="Calibri" pitchFamily="34" charset="0"/>
                <a:cs typeface="Calibri" pitchFamily="34" charset="0"/>
              </a:rPr>
              <a:t>Reinforce our message of ‘try your best, be prepared and don’t worry!’</a:t>
            </a:r>
          </a:p>
          <a:p>
            <a:pPr marL="457200" indent="-457200">
              <a:buFont typeface="Arial" panose="020B0604020202020204" pitchFamily="34" charset="0"/>
              <a:buChar char="•"/>
            </a:pPr>
            <a:endParaRPr lang="en-GB" sz="2800" dirty="0">
              <a:latin typeface="Calibri" pitchFamily="34" charset="0"/>
              <a:cs typeface="Calibri" pitchFamily="34" charset="0"/>
            </a:endParaRPr>
          </a:p>
          <a:p>
            <a:pPr marL="457200" indent="-457200">
              <a:buFont typeface="Arial" panose="020B0604020202020204" pitchFamily="34" charset="0"/>
              <a:buChar char="•"/>
            </a:pPr>
            <a:r>
              <a:rPr lang="en-GB" sz="2800" dirty="0" smtClean="0">
                <a:latin typeface="Calibri" pitchFamily="34" charset="0"/>
                <a:cs typeface="Calibri" pitchFamily="34" charset="0"/>
              </a:rPr>
              <a:t>Give them a quiet place in the house without distractions so they can focus.</a:t>
            </a:r>
          </a:p>
          <a:p>
            <a:pPr marL="457200" indent="-457200">
              <a:buFont typeface="Arial" panose="020B0604020202020204" pitchFamily="34" charset="0"/>
              <a:buChar char="•"/>
            </a:pPr>
            <a:endParaRPr lang="en-GB" sz="2800" dirty="0">
              <a:latin typeface="Calibri" pitchFamily="34" charset="0"/>
              <a:cs typeface="Calibri" pitchFamily="34" charset="0"/>
            </a:endParaRPr>
          </a:p>
          <a:p>
            <a:pPr marL="457200" indent="-457200">
              <a:buFont typeface="Arial" panose="020B0604020202020204" pitchFamily="34" charset="0"/>
              <a:buChar char="•"/>
            </a:pPr>
            <a:r>
              <a:rPr lang="en-GB" sz="2800" dirty="0" smtClean="0">
                <a:latin typeface="Calibri" pitchFamily="34" charset="0"/>
                <a:cs typeface="Calibri" pitchFamily="34" charset="0"/>
              </a:rPr>
              <a:t>Communicate </a:t>
            </a:r>
            <a:r>
              <a:rPr lang="en-GB" sz="2800" dirty="0">
                <a:latin typeface="Calibri" pitchFamily="34" charset="0"/>
                <a:cs typeface="Calibri" pitchFamily="34" charset="0"/>
              </a:rPr>
              <a:t>with their tutor if you have any questions or need to pass on any concerns</a:t>
            </a:r>
            <a:r>
              <a:rPr lang="en-GB" sz="2800" dirty="0" smtClean="0">
                <a:latin typeface="Calibri" pitchFamily="34" charset="0"/>
                <a:cs typeface="Calibri" pitchFamily="34" charset="0"/>
              </a:rPr>
              <a:t>.</a:t>
            </a:r>
          </a:p>
          <a:p>
            <a:pPr marL="457200" indent="-457200">
              <a:buFont typeface="Arial" panose="020B0604020202020204" pitchFamily="34" charset="0"/>
              <a:buChar char="•"/>
            </a:pPr>
            <a:endParaRPr lang="en-GB" sz="2800" dirty="0">
              <a:latin typeface="Calibri" pitchFamily="34" charset="0"/>
              <a:cs typeface="Calibri" pitchFamily="34" charset="0"/>
            </a:endParaRPr>
          </a:p>
          <a:p>
            <a:pPr marL="457200" indent="-457200">
              <a:buFont typeface="Arial" panose="020B0604020202020204" pitchFamily="34" charset="0"/>
              <a:buChar char="•"/>
            </a:pPr>
            <a:r>
              <a:rPr lang="en-GB" sz="2800" dirty="0" smtClean="0">
                <a:latin typeface="Calibri" pitchFamily="34" charset="0"/>
                <a:cs typeface="Calibri" pitchFamily="34" charset="0"/>
              </a:rPr>
              <a:t>Check the blue homework folder and check planner/Insight on a regular basis</a:t>
            </a:r>
            <a:endParaRPr lang="en-GB" sz="2800" dirty="0">
              <a:latin typeface="Calibri" pitchFamily="34" charset="0"/>
              <a:cs typeface="Calibri" pitchFamily="34" charset="0"/>
            </a:endParaRPr>
          </a:p>
          <a:p>
            <a:pPr marL="457200" indent="-457200">
              <a:buFont typeface="Arial" panose="020B0604020202020204" pitchFamily="34" charset="0"/>
              <a:buChar char="•"/>
            </a:pPr>
            <a:endParaRPr lang="en-GB" sz="2800" dirty="0" smtClean="0">
              <a:latin typeface="Calibri" pitchFamily="34" charset="0"/>
              <a:cs typeface="Calibri" pitchFamily="34" charset="0"/>
            </a:endParaRPr>
          </a:p>
          <a:p>
            <a:pPr marL="457200" indent="-457200">
              <a:buFont typeface="Arial" panose="020B0604020202020204" pitchFamily="34" charset="0"/>
              <a:buChar char="•"/>
            </a:pPr>
            <a:endParaRPr lang="en-GB" sz="2800" dirty="0" smtClean="0">
              <a:latin typeface="Calibri" pitchFamily="34" charset="0"/>
              <a:cs typeface="Calibri" pitchFamily="34" charset="0"/>
            </a:endParaRPr>
          </a:p>
          <a:p>
            <a:pPr marL="457200" indent="-457200">
              <a:buFont typeface="Arial" panose="020B0604020202020204" pitchFamily="34" charset="0"/>
              <a:buChar char="•"/>
            </a:pPr>
            <a:endParaRPr lang="en-GB" sz="2800" dirty="0">
              <a:latin typeface="Calibri" pitchFamily="34" charset="0"/>
              <a:cs typeface="Calibri" pitchFamily="34" charset="0"/>
            </a:endParaRPr>
          </a:p>
          <a:p>
            <a:pPr marL="457200" indent="-457200">
              <a:buFont typeface="Arial" panose="020B0604020202020204" pitchFamily="34" charset="0"/>
              <a:buChar char="•"/>
            </a:pPr>
            <a:endParaRPr lang="en-GB" sz="2800" dirty="0" smtClean="0">
              <a:latin typeface="Calibri" pitchFamily="34" charset="0"/>
              <a:cs typeface="Calibri" pitchFamily="34" charset="0"/>
            </a:endParaRPr>
          </a:p>
          <a:p>
            <a:endParaRPr lang="en-GB" sz="2800" dirty="0" smtClean="0">
              <a:latin typeface="Calibri" pitchFamily="34" charset="0"/>
              <a:cs typeface="Calibri" pitchFamily="34" charset="0"/>
            </a:endParaRPr>
          </a:p>
          <a:p>
            <a:endParaRPr lang="en-GB" sz="2800" dirty="0">
              <a:latin typeface="Calibri" pitchFamily="34" charset="0"/>
              <a:cs typeface="Calibri" pitchFamily="34" charset="0"/>
            </a:endParaRPr>
          </a:p>
          <a:p>
            <a:endParaRPr lang="en-GB" sz="3600" dirty="0">
              <a:latin typeface="Calibri" pitchFamily="34" charset="0"/>
              <a:cs typeface="Calibri" pitchFamily="34" charset="0"/>
            </a:endParaRPr>
          </a:p>
        </p:txBody>
      </p:sp>
    </p:spTree>
    <p:extLst>
      <p:ext uri="{BB962C8B-B14F-4D97-AF65-F5344CB8AC3E}">
        <p14:creationId xmlns:p14="http://schemas.microsoft.com/office/powerpoint/2010/main" val="18765951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95602" y="116632"/>
            <a:ext cx="8380853" cy="646331"/>
          </a:xfrm>
          <a:prstGeom prst="round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264932" y="204146"/>
            <a:ext cx="8515473" cy="523220"/>
          </a:xfrm>
          <a:prstGeom prst="rect">
            <a:avLst/>
          </a:prstGeom>
          <a:noFill/>
        </p:spPr>
        <p:txBody>
          <a:bodyPr wrap="none" rtlCol="0">
            <a:spAutoFit/>
          </a:bodyPr>
          <a:lstStyle/>
          <a:p>
            <a:r>
              <a:rPr lang="en-GB" sz="2800" b="1" dirty="0" smtClean="0">
                <a:latin typeface="Arial" panose="020B0604020202020204" pitchFamily="34" charset="0"/>
                <a:cs typeface="Arial" panose="020B0604020202020204" pitchFamily="34" charset="0"/>
              </a:rPr>
              <a:t>How can you help with assessment preparation?</a:t>
            </a:r>
            <a:endParaRPr lang="en-GB" sz="2800" b="1" dirty="0">
              <a:latin typeface="Arial" panose="020B0604020202020204" pitchFamily="34" charset="0"/>
              <a:cs typeface="Arial" panose="020B0604020202020204" pitchFamily="34" charset="0"/>
            </a:endParaRPr>
          </a:p>
        </p:txBody>
      </p:sp>
      <p:sp>
        <p:nvSpPr>
          <p:cNvPr id="6" name="TextBox 5"/>
          <p:cNvSpPr txBox="1"/>
          <p:nvPr/>
        </p:nvSpPr>
        <p:spPr>
          <a:xfrm>
            <a:off x="248454" y="727366"/>
            <a:ext cx="8490691" cy="8340745"/>
          </a:xfrm>
          <a:prstGeom prst="rect">
            <a:avLst/>
          </a:prstGeom>
          <a:noFill/>
        </p:spPr>
        <p:txBody>
          <a:bodyPr wrap="square" rtlCol="0">
            <a:spAutoFit/>
          </a:bodyPr>
          <a:lstStyle/>
          <a:p>
            <a:pPr marL="457200" indent="-457200">
              <a:buFont typeface="Arial" panose="020B0604020202020204" pitchFamily="34" charset="0"/>
              <a:buChar char="•"/>
            </a:pPr>
            <a:r>
              <a:rPr lang="en-GB" sz="2400" dirty="0">
                <a:latin typeface="Calibri" pitchFamily="34" charset="0"/>
                <a:cs typeface="Calibri" pitchFamily="34" charset="0"/>
              </a:rPr>
              <a:t>Take an interest in their revision </a:t>
            </a:r>
            <a:r>
              <a:rPr lang="en-GB" sz="2400" dirty="0" smtClean="0">
                <a:latin typeface="Calibri" pitchFamily="34" charset="0"/>
                <a:cs typeface="Calibri" pitchFamily="34" charset="0"/>
              </a:rPr>
              <a:t>matrix </a:t>
            </a:r>
            <a:r>
              <a:rPr lang="en-GB" sz="2400" dirty="0">
                <a:latin typeface="Calibri" pitchFamily="34" charset="0"/>
                <a:cs typeface="Calibri" pitchFamily="34" charset="0"/>
              </a:rPr>
              <a:t>and help them </a:t>
            </a:r>
            <a:r>
              <a:rPr lang="en-GB" sz="2400" dirty="0" smtClean="0">
                <a:latin typeface="Calibri" pitchFamily="34" charset="0"/>
                <a:cs typeface="Calibri" pitchFamily="34" charset="0"/>
              </a:rPr>
              <a:t>to ensure they are not spending too much time revising one subject and not enough revising another</a:t>
            </a:r>
          </a:p>
          <a:p>
            <a:pPr marL="457200" indent="-457200">
              <a:buFont typeface="Arial" panose="020B0604020202020204" pitchFamily="34" charset="0"/>
              <a:buChar char="•"/>
            </a:pPr>
            <a:endParaRPr lang="en-GB" sz="2400" dirty="0">
              <a:latin typeface="Calibri" pitchFamily="34" charset="0"/>
              <a:cs typeface="Calibri" pitchFamily="34" charset="0"/>
            </a:endParaRPr>
          </a:p>
          <a:p>
            <a:pPr marL="457200" indent="-457200">
              <a:buFont typeface="Arial" panose="020B0604020202020204" pitchFamily="34" charset="0"/>
              <a:buChar char="•"/>
            </a:pPr>
            <a:r>
              <a:rPr lang="en-GB" sz="2400" dirty="0" smtClean="0">
                <a:latin typeface="Calibri" pitchFamily="34" charset="0"/>
                <a:cs typeface="Calibri" pitchFamily="34" charset="0"/>
              </a:rPr>
              <a:t>Help them with revision by testing them, getting them to explain things to you etc. </a:t>
            </a:r>
          </a:p>
          <a:p>
            <a:pPr marL="457200" indent="-457200">
              <a:buFont typeface="Arial" panose="020B0604020202020204" pitchFamily="34" charset="0"/>
              <a:buChar char="•"/>
            </a:pPr>
            <a:endParaRPr lang="en-GB" sz="2400" dirty="0" smtClean="0">
              <a:latin typeface="Calibri" pitchFamily="34" charset="0"/>
              <a:cs typeface="Calibri" pitchFamily="34" charset="0"/>
            </a:endParaRPr>
          </a:p>
          <a:p>
            <a:pPr marL="457200" indent="-457200">
              <a:buFont typeface="Arial" panose="020B0604020202020204" pitchFamily="34" charset="0"/>
              <a:buChar char="•"/>
            </a:pPr>
            <a:r>
              <a:rPr lang="en-GB" sz="2400" dirty="0">
                <a:latin typeface="Calibri" pitchFamily="34" charset="0"/>
                <a:cs typeface="Calibri" pitchFamily="34" charset="0"/>
              </a:rPr>
              <a:t>Ensure they get a balance between revision and rest.</a:t>
            </a:r>
          </a:p>
          <a:p>
            <a:endParaRPr lang="en-GB" sz="2400" dirty="0">
              <a:latin typeface="Calibri" pitchFamily="34" charset="0"/>
              <a:cs typeface="Calibri" pitchFamily="34" charset="0"/>
            </a:endParaRPr>
          </a:p>
          <a:p>
            <a:pPr marL="457200" indent="-457200">
              <a:buFont typeface="Arial" panose="020B0604020202020204" pitchFamily="34" charset="0"/>
              <a:buChar char="•"/>
            </a:pPr>
            <a:r>
              <a:rPr lang="en-GB" sz="2400" dirty="0" smtClean="0">
                <a:latin typeface="Calibri" pitchFamily="34" charset="0"/>
                <a:cs typeface="Calibri" pitchFamily="34" charset="0"/>
              </a:rPr>
              <a:t>During the assessment week, sleep and breakfast are very important!</a:t>
            </a:r>
          </a:p>
          <a:p>
            <a:pPr marL="457200" indent="-457200">
              <a:buFont typeface="Arial" panose="020B0604020202020204" pitchFamily="34" charset="0"/>
              <a:buChar char="•"/>
            </a:pPr>
            <a:endParaRPr lang="en-GB" sz="2400" dirty="0">
              <a:latin typeface="Calibri" pitchFamily="34" charset="0"/>
              <a:cs typeface="Calibri" pitchFamily="34" charset="0"/>
            </a:endParaRPr>
          </a:p>
          <a:p>
            <a:pPr marL="457200" indent="-457200">
              <a:buFont typeface="Arial" panose="020B0604020202020204" pitchFamily="34" charset="0"/>
              <a:buChar char="•"/>
            </a:pPr>
            <a:r>
              <a:rPr lang="en-GB" sz="2400" dirty="0" smtClean="0">
                <a:latin typeface="Calibri" pitchFamily="34" charset="0"/>
                <a:cs typeface="Calibri" pitchFamily="34" charset="0"/>
              </a:rPr>
              <a:t>Check they have the correct equipment: clear pencil case, pens, pencils, ruler, rubber, sharpener and        </a:t>
            </a:r>
          </a:p>
          <a:p>
            <a:r>
              <a:rPr lang="en-GB" sz="2400" dirty="0">
                <a:latin typeface="Calibri" pitchFamily="34" charset="0"/>
                <a:cs typeface="Calibri" pitchFamily="34" charset="0"/>
              </a:rPr>
              <a:t> </a:t>
            </a:r>
            <a:r>
              <a:rPr lang="en-GB" sz="2400" dirty="0" smtClean="0">
                <a:latin typeface="Calibri" pitchFamily="34" charset="0"/>
                <a:cs typeface="Calibri" pitchFamily="34" charset="0"/>
              </a:rPr>
              <a:t>               calculator</a:t>
            </a:r>
          </a:p>
          <a:p>
            <a:pPr marL="457200" indent="-457200">
              <a:buFont typeface="Arial" panose="020B0604020202020204" pitchFamily="34" charset="0"/>
              <a:buChar char="•"/>
            </a:pPr>
            <a:endParaRPr lang="en-GB" sz="2800" dirty="0" smtClean="0">
              <a:latin typeface="Calibri" pitchFamily="34" charset="0"/>
              <a:cs typeface="Calibri" pitchFamily="34" charset="0"/>
            </a:endParaRPr>
          </a:p>
          <a:p>
            <a:pPr marL="457200" indent="-457200">
              <a:buFont typeface="Arial" panose="020B0604020202020204" pitchFamily="34" charset="0"/>
              <a:buChar char="•"/>
            </a:pPr>
            <a:endParaRPr lang="en-GB" sz="2800" dirty="0">
              <a:latin typeface="Calibri" pitchFamily="34" charset="0"/>
              <a:cs typeface="Calibri" pitchFamily="34" charset="0"/>
            </a:endParaRPr>
          </a:p>
          <a:p>
            <a:pPr marL="457200" indent="-457200">
              <a:buFont typeface="Arial" panose="020B0604020202020204" pitchFamily="34" charset="0"/>
              <a:buChar char="•"/>
            </a:pPr>
            <a:endParaRPr lang="en-GB" sz="2800" dirty="0" smtClean="0">
              <a:latin typeface="Calibri" pitchFamily="34" charset="0"/>
              <a:cs typeface="Calibri" pitchFamily="34" charset="0"/>
            </a:endParaRPr>
          </a:p>
          <a:p>
            <a:endParaRPr lang="en-GB" sz="2800" dirty="0" smtClean="0">
              <a:latin typeface="Calibri" pitchFamily="34" charset="0"/>
              <a:cs typeface="Calibri" pitchFamily="34" charset="0"/>
            </a:endParaRPr>
          </a:p>
          <a:p>
            <a:endParaRPr lang="en-GB" sz="2800" dirty="0">
              <a:latin typeface="Calibri" pitchFamily="34" charset="0"/>
              <a:cs typeface="Calibri" pitchFamily="34" charset="0"/>
            </a:endParaRPr>
          </a:p>
          <a:p>
            <a:endParaRPr lang="en-GB" sz="3600" dirty="0">
              <a:latin typeface="Calibri" pitchFamily="34" charset="0"/>
              <a:cs typeface="Calibri" pitchFamily="34" charset="0"/>
            </a:endParaRPr>
          </a:p>
        </p:txBody>
      </p:sp>
    </p:spTree>
    <p:extLst>
      <p:ext uri="{BB962C8B-B14F-4D97-AF65-F5344CB8AC3E}">
        <p14:creationId xmlns:p14="http://schemas.microsoft.com/office/powerpoint/2010/main" val="30994029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84589" y="115144"/>
            <a:ext cx="4416594" cy="646331"/>
          </a:xfrm>
          <a:prstGeom prst="round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539552" y="1700807"/>
            <a:ext cx="7920880" cy="2923877"/>
          </a:xfrm>
          <a:prstGeom prst="rect">
            <a:avLst/>
          </a:prstGeom>
          <a:noFill/>
        </p:spPr>
        <p:txBody>
          <a:bodyPr wrap="square" rtlCol="0">
            <a:spAutoFit/>
          </a:bodyPr>
          <a:lstStyle/>
          <a:p>
            <a:pPr marL="342900" indent="-342900">
              <a:buFont typeface="Arial" panose="020B0604020202020204" pitchFamily="34" charset="0"/>
              <a:buChar char="•"/>
            </a:pPr>
            <a:r>
              <a:rPr lang="en-GB" sz="2400" dirty="0" smtClean="0"/>
              <a:t>Family life is very busy</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smtClean="0"/>
              <a:t>Good communication is vital</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smtClean="0"/>
              <a:t>It’s a joint effort</a:t>
            </a:r>
          </a:p>
          <a:p>
            <a:endParaRPr lang="en-GB" sz="2400" dirty="0"/>
          </a:p>
          <a:p>
            <a:endParaRPr lang="en-GB" sz="2000" dirty="0"/>
          </a:p>
          <a:p>
            <a:endParaRPr lang="en-GB" sz="2000" dirty="0"/>
          </a:p>
        </p:txBody>
      </p:sp>
      <p:sp>
        <p:nvSpPr>
          <p:cNvPr id="4" name="TextBox 3"/>
          <p:cNvSpPr txBox="1"/>
          <p:nvPr/>
        </p:nvSpPr>
        <p:spPr>
          <a:xfrm>
            <a:off x="251520" y="116632"/>
            <a:ext cx="3664465" cy="646331"/>
          </a:xfrm>
          <a:prstGeom prst="rect">
            <a:avLst/>
          </a:prstGeom>
          <a:noFill/>
        </p:spPr>
        <p:txBody>
          <a:bodyPr wrap="none" rtlCol="0">
            <a:spAutoFit/>
          </a:bodyPr>
          <a:lstStyle/>
          <a:p>
            <a:r>
              <a:rPr lang="en-GB" sz="3600" b="1" dirty="0" smtClean="0">
                <a:latin typeface="Arial" panose="020B0604020202020204" pitchFamily="34" charset="0"/>
                <a:cs typeface="Arial" panose="020B0604020202020204" pitchFamily="34" charset="0"/>
              </a:rPr>
              <a:t>We understand!</a:t>
            </a:r>
            <a:endParaRPr lang="en-GB"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00402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331640" y="548680"/>
            <a:ext cx="6408712" cy="64807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smtClean="0"/>
              <a:t>Why do we set homework?</a:t>
            </a:r>
            <a:endParaRPr lang="en-GB" dirty="0"/>
          </a:p>
        </p:txBody>
      </p:sp>
      <p:sp>
        <p:nvSpPr>
          <p:cNvPr id="3" name="Content Placeholder 2"/>
          <p:cNvSpPr>
            <a:spLocks noGrp="1"/>
          </p:cNvSpPr>
          <p:nvPr>
            <p:ph idx="1"/>
          </p:nvPr>
        </p:nvSpPr>
        <p:spPr>
          <a:xfrm>
            <a:off x="457200" y="1600200"/>
            <a:ext cx="4688864" cy="4525963"/>
          </a:xfrm>
        </p:spPr>
        <p:txBody>
          <a:bodyPr>
            <a:normAutofit fontScale="92500" lnSpcReduction="10000"/>
          </a:bodyPr>
          <a:lstStyle/>
          <a:p>
            <a:r>
              <a:rPr lang="en-GB" dirty="0" smtClean="0"/>
              <a:t>Raise achievement</a:t>
            </a:r>
          </a:p>
          <a:p>
            <a:r>
              <a:rPr lang="en-GB" dirty="0" smtClean="0"/>
              <a:t>Consolidate knowledge</a:t>
            </a:r>
          </a:p>
          <a:p>
            <a:r>
              <a:rPr lang="en-GB" dirty="0" smtClean="0"/>
              <a:t>Extend learning</a:t>
            </a:r>
          </a:p>
          <a:p>
            <a:r>
              <a:rPr lang="en-GB" dirty="0" smtClean="0"/>
              <a:t>Encourage curiosity and research skills</a:t>
            </a:r>
          </a:p>
          <a:p>
            <a:r>
              <a:rPr lang="en-GB" dirty="0" smtClean="0"/>
              <a:t>Develop lifelong independent learners</a:t>
            </a:r>
          </a:p>
          <a:p>
            <a:r>
              <a:rPr lang="en-GB" dirty="0" smtClean="0"/>
              <a:t>Develop study and work routines</a:t>
            </a:r>
          </a:p>
          <a:p>
            <a:endParaRPr lang="en-GB" dirty="0"/>
          </a:p>
        </p:txBody>
      </p:sp>
      <p:pic>
        <p:nvPicPr>
          <p:cNvPr id="4" name="Picture 3" descr="http://imgc.allpostersimages.com/images/P-473-488-90/53/5386/M2KJG00Z/posters/einstein-curiosity.jpg"/>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417638"/>
            <a:ext cx="3104688" cy="4473679"/>
          </a:xfrm>
          <a:prstGeom prst="rect">
            <a:avLst/>
          </a:prstGeom>
          <a:noFill/>
          <a:ln>
            <a:noFill/>
          </a:ln>
        </p:spPr>
      </p:pic>
    </p:spTree>
    <p:extLst>
      <p:ext uri="{BB962C8B-B14F-4D97-AF65-F5344CB8AC3E}">
        <p14:creationId xmlns:p14="http://schemas.microsoft.com/office/powerpoint/2010/main" val="10980756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latin typeface="Comic Sans MS" pitchFamily="66" charset="0"/>
              </a:rPr>
              <a:t>‘I have a dream…’ Homework</a:t>
            </a:r>
            <a:endParaRPr lang="en-GB" u="sng" dirty="0">
              <a:latin typeface="Comic Sans MS" pitchFamily="66" charset="0"/>
            </a:endParaRPr>
          </a:p>
        </p:txBody>
      </p:sp>
      <p:sp>
        <p:nvSpPr>
          <p:cNvPr id="3" name="Content Placeholder 2"/>
          <p:cNvSpPr>
            <a:spLocks noGrp="1"/>
          </p:cNvSpPr>
          <p:nvPr>
            <p:ph sz="half" idx="1"/>
          </p:nvPr>
        </p:nvSpPr>
        <p:spPr>
          <a:xfrm>
            <a:off x="635000" y="1219403"/>
            <a:ext cx="4834880" cy="4929411"/>
          </a:xfrm>
        </p:spPr>
        <p:txBody>
          <a:bodyPr>
            <a:normAutofit fontScale="77500" lnSpcReduction="20000"/>
          </a:bodyPr>
          <a:lstStyle/>
          <a:p>
            <a:pPr marL="0" indent="0">
              <a:buNone/>
            </a:pPr>
            <a:r>
              <a:rPr lang="en-GB" dirty="0" smtClean="0">
                <a:latin typeface="Comic Sans MS" pitchFamily="66" charset="0"/>
              </a:rPr>
              <a:t>All complete the 1 chilli work.</a:t>
            </a:r>
          </a:p>
          <a:p>
            <a:pPr marL="0" indent="0">
              <a:buNone/>
            </a:pPr>
            <a:endParaRPr lang="en-GB" dirty="0" smtClean="0">
              <a:latin typeface="Comic Sans MS" pitchFamily="66" charset="0"/>
            </a:endParaRPr>
          </a:p>
          <a:p>
            <a:pPr marL="0" indent="0">
              <a:buNone/>
            </a:pPr>
            <a:r>
              <a:rPr lang="en-GB" dirty="0" smtClean="0">
                <a:latin typeface="Comic Sans MS" pitchFamily="66" charset="0"/>
              </a:rPr>
              <a:t>Listen to/read Martin Luther Kings speech.</a:t>
            </a:r>
          </a:p>
          <a:p>
            <a:pPr marL="0" indent="0">
              <a:buNone/>
            </a:pPr>
            <a:r>
              <a:rPr lang="en-GB" dirty="0">
                <a:latin typeface="Comic Sans MS" pitchFamily="66" charset="0"/>
              </a:rPr>
              <a:t>http://www.americanrhetoric.com/speeches/mlkihaveadream.htm</a:t>
            </a:r>
            <a:endParaRPr lang="en-GB" dirty="0" smtClean="0">
              <a:latin typeface="Comic Sans MS" pitchFamily="66" charset="0"/>
            </a:endParaRPr>
          </a:p>
          <a:p>
            <a:pPr marL="0" indent="0">
              <a:buNone/>
            </a:pPr>
            <a:endParaRPr lang="en-GB" dirty="0" smtClean="0">
              <a:latin typeface="Comic Sans MS" pitchFamily="66" charset="0"/>
            </a:endParaRPr>
          </a:p>
          <a:p>
            <a:r>
              <a:rPr lang="en-GB" dirty="0">
                <a:latin typeface="Comic Sans MS" pitchFamily="66" charset="0"/>
              </a:rPr>
              <a:t>Answer: what was King’s dream for the future</a:t>
            </a:r>
            <a:r>
              <a:rPr lang="en-GB" dirty="0" smtClean="0">
                <a:latin typeface="Comic Sans MS" pitchFamily="66" charset="0"/>
              </a:rPr>
              <a:t>?</a:t>
            </a:r>
          </a:p>
          <a:p>
            <a:pPr marL="0" indent="0">
              <a:buNone/>
            </a:pPr>
            <a:endParaRPr lang="en-GB" dirty="0" smtClean="0">
              <a:latin typeface="Comic Sans MS" pitchFamily="66" charset="0"/>
            </a:endParaRPr>
          </a:p>
          <a:p>
            <a:pPr marL="0" indent="0">
              <a:buNone/>
            </a:pPr>
            <a:endParaRPr lang="en-GB" dirty="0" smtClean="0">
              <a:latin typeface="Comic Sans MS" pitchFamily="66" charset="0"/>
            </a:endParaRPr>
          </a:p>
          <a:p>
            <a:r>
              <a:rPr lang="en-GB" dirty="0">
                <a:latin typeface="Comic Sans MS" pitchFamily="66" charset="0"/>
              </a:rPr>
              <a:t>W</a:t>
            </a:r>
            <a:r>
              <a:rPr lang="en-GB" dirty="0" smtClean="0">
                <a:latin typeface="Comic Sans MS" pitchFamily="66" charset="0"/>
              </a:rPr>
              <a:t>hat do you believe are the most powerful parts of the speech?</a:t>
            </a:r>
            <a:r>
              <a:rPr lang="en-GB" dirty="0">
                <a:latin typeface="Comic Sans MS" pitchFamily="66" charset="0"/>
              </a:rPr>
              <a:t> </a:t>
            </a:r>
            <a:r>
              <a:rPr lang="en-GB" dirty="0" smtClean="0">
                <a:latin typeface="Comic Sans MS" pitchFamily="66" charset="0"/>
              </a:rPr>
              <a:t>Explain</a:t>
            </a:r>
            <a:r>
              <a:rPr lang="en-GB" b="1" dirty="0" smtClean="0">
                <a:latin typeface="Comic Sans MS" pitchFamily="66" charset="0"/>
              </a:rPr>
              <a:t> </a:t>
            </a:r>
            <a:r>
              <a:rPr lang="en-GB" dirty="0" smtClean="0">
                <a:latin typeface="Comic Sans MS" pitchFamily="66" charset="0"/>
              </a:rPr>
              <a:t>why those parts are powerful. </a:t>
            </a:r>
          </a:p>
          <a:p>
            <a:endParaRPr lang="en-GB" dirty="0">
              <a:latin typeface="Comic Sans MS" pitchFamily="66" charset="0"/>
            </a:endParaRPr>
          </a:p>
        </p:txBody>
      </p:sp>
      <p:sp>
        <p:nvSpPr>
          <p:cNvPr id="4" name="Content Placeholder 3"/>
          <p:cNvSpPr>
            <a:spLocks noGrp="1"/>
          </p:cNvSpPr>
          <p:nvPr>
            <p:ph sz="half" idx="2"/>
          </p:nvPr>
        </p:nvSpPr>
        <p:spPr/>
        <p:txBody>
          <a:bodyPr>
            <a:normAutofit fontScale="77500" lnSpcReduction="20000"/>
          </a:bodyPr>
          <a:lstStyle/>
          <a:p>
            <a:endParaRPr lang="en-GB" dirty="0" smtClean="0"/>
          </a:p>
          <a:p>
            <a:endParaRPr lang="en-GB" dirty="0"/>
          </a:p>
          <a:p>
            <a:endParaRPr lang="en-GB" dirty="0"/>
          </a:p>
        </p:txBody>
      </p:sp>
      <p:pic>
        <p:nvPicPr>
          <p:cNvPr id="4098" name="Picture 2" descr="http://www.shopzeus.co.uk/product_images/zeusd1-GBPO-229334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1340768"/>
            <a:ext cx="3378721" cy="504943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eventprophire.com/_images/products/large/giant_red_chilli_pro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028" y="2155208"/>
            <a:ext cx="3556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http://www.eventprophire.com/_images/products/large/giant_red_chilli_pro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735" y="3365852"/>
            <a:ext cx="3556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http://www.eventprophire.com/_images/products/large/giant_red_chilli_pro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376" y="3365853"/>
            <a:ext cx="3556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http://www.eventprophire.com/_images/products/large/giant_red_chilli_pro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4197" y="5230725"/>
            <a:ext cx="3556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http://www.eventprophire.com/_images/products/large/giant_red_chilli_pro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414" y="4757650"/>
            <a:ext cx="3556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http://www.eventprophire.com/_images/products/large/giant_red_chilli_pro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828" y="4746007"/>
            <a:ext cx="3556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92872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types of homework are set?</a:t>
            </a:r>
            <a:endParaRPr lang="en-GB" dirty="0"/>
          </a:p>
        </p:txBody>
      </p:sp>
      <p:sp>
        <p:nvSpPr>
          <p:cNvPr id="4" name="Rounded Rectangle 3"/>
          <p:cNvSpPr/>
          <p:nvPr/>
        </p:nvSpPr>
        <p:spPr>
          <a:xfrm>
            <a:off x="251520" y="1432053"/>
            <a:ext cx="4446193" cy="4431405"/>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chemeClr val="tx1"/>
                </a:solidFill>
              </a:rPr>
              <a:t>Short Tasks </a:t>
            </a:r>
          </a:p>
          <a:p>
            <a:r>
              <a:rPr lang="en-GB" sz="1600" dirty="0">
                <a:solidFill>
                  <a:schemeClr val="tx1"/>
                </a:solidFill>
              </a:rPr>
              <a:t>These should take no longer than 30 minutes.</a:t>
            </a:r>
          </a:p>
          <a:p>
            <a:pPr marL="214313" indent="-214313">
              <a:buFont typeface="Arial" panose="020B0604020202020204" pitchFamily="34" charset="0"/>
              <a:buChar char="•"/>
            </a:pPr>
            <a:r>
              <a:rPr lang="en-GB" sz="1600" dirty="0">
                <a:solidFill>
                  <a:schemeClr val="tx1"/>
                </a:solidFill>
              </a:rPr>
              <a:t>Research: sometimes students are asked to write something in their books, sometimes they are not. Staff will make this clear. This is normally to extend students knowledge from their lesson or to prepare pupils for next lesson.</a:t>
            </a:r>
          </a:p>
          <a:p>
            <a:pPr marL="214313" indent="-214313">
              <a:buFont typeface="Arial" panose="020B0604020202020204" pitchFamily="34" charset="0"/>
              <a:buChar char="•"/>
            </a:pPr>
            <a:r>
              <a:rPr lang="en-GB" sz="1600" dirty="0">
                <a:solidFill>
                  <a:schemeClr val="tx1"/>
                </a:solidFill>
              </a:rPr>
              <a:t>Written: answers to questions or other written tasks</a:t>
            </a:r>
          </a:p>
          <a:p>
            <a:pPr marL="214313" indent="-214313">
              <a:buFont typeface="Arial" panose="020B0604020202020204" pitchFamily="34" charset="0"/>
              <a:buChar char="•"/>
            </a:pPr>
            <a:r>
              <a:rPr lang="en-GB" sz="1600" dirty="0">
                <a:solidFill>
                  <a:schemeClr val="tx1"/>
                </a:solidFill>
              </a:rPr>
              <a:t>Posters/Pictures: To summarise or consolidate knowledge, extend artwork</a:t>
            </a:r>
          </a:p>
          <a:p>
            <a:pPr marL="214313" indent="-214313">
              <a:buFont typeface="Arial" panose="020B0604020202020204" pitchFamily="34" charset="0"/>
              <a:buChar char="•"/>
            </a:pPr>
            <a:r>
              <a:rPr lang="en-GB" sz="1600" dirty="0">
                <a:solidFill>
                  <a:schemeClr val="tx1"/>
                </a:solidFill>
              </a:rPr>
              <a:t>Prepare presentations/speeches/video’s</a:t>
            </a:r>
          </a:p>
          <a:p>
            <a:pPr marL="214313" indent="-214313">
              <a:buFont typeface="Arial" panose="020B0604020202020204" pitchFamily="34" charset="0"/>
              <a:buChar char="•"/>
            </a:pPr>
            <a:r>
              <a:rPr lang="en-GB" sz="1600" dirty="0">
                <a:solidFill>
                  <a:schemeClr val="tx1"/>
                </a:solidFill>
              </a:rPr>
              <a:t>Craft: To make a model, mask, wooden spoon puppet etc…</a:t>
            </a:r>
          </a:p>
        </p:txBody>
      </p:sp>
      <p:sp>
        <p:nvSpPr>
          <p:cNvPr id="7" name="Rounded Rectangle 6"/>
          <p:cNvSpPr/>
          <p:nvPr/>
        </p:nvSpPr>
        <p:spPr>
          <a:xfrm>
            <a:off x="4932040" y="2060848"/>
            <a:ext cx="3968604" cy="263120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chemeClr val="tx1"/>
                </a:solidFill>
              </a:rPr>
              <a:t>Long Tasks</a:t>
            </a:r>
          </a:p>
          <a:p>
            <a:pPr marL="214313" indent="-214313">
              <a:buFont typeface="Arial" panose="020B0604020202020204" pitchFamily="34" charset="0"/>
              <a:buChar char="•"/>
            </a:pPr>
            <a:r>
              <a:rPr lang="en-GB" sz="1600" dirty="0">
                <a:solidFill>
                  <a:schemeClr val="tx1"/>
                </a:solidFill>
              </a:rPr>
              <a:t>Projects: longer pieces of work that pupils need to complete over a number of weeks</a:t>
            </a:r>
          </a:p>
          <a:p>
            <a:pPr marL="214313" indent="-214313">
              <a:buFont typeface="Arial" panose="020B0604020202020204" pitchFamily="34" charset="0"/>
              <a:buChar char="•"/>
            </a:pPr>
            <a:r>
              <a:rPr lang="en-GB" sz="1600" dirty="0">
                <a:solidFill>
                  <a:schemeClr val="tx1"/>
                </a:solidFill>
              </a:rPr>
              <a:t>Booklets prepared on a particular topic</a:t>
            </a:r>
          </a:p>
          <a:p>
            <a:pPr marL="214313" indent="-214313">
              <a:buFont typeface="Arial" panose="020B0604020202020204" pitchFamily="34" charset="0"/>
              <a:buChar char="•"/>
            </a:pPr>
            <a:r>
              <a:rPr lang="en-GB" sz="1600" dirty="0">
                <a:solidFill>
                  <a:schemeClr val="tx1"/>
                </a:solidFill>
              </a:rPr>
              <a:t>Prepare presentations/speeches/video’s</a:t>
            </a:r>
          </a:p>
          <a:p>
            <a:pPr marL="214313" indent="-214313">
              <a:buFont typeface="Arial" panose="020B0604020202020204" pitchFamily="34" charset="0"/>
              <a:buChar char="•"/>
            </a:pPr>
            <a:r>
              <a:rPr lang="en-GB" sz="1600" dirty="0">
                <a:solidFill>
                  <a:schemeClr val="tx1"/>
                </a:solidFill>
              </a:rPr>
              <a:t>Craft: To make a model, mask, wooden spoon puppet etc…</a:t>
            </a:r>
          </a:p>
          <a:p>
            <a:pPr marL="214313" indent="-214313">
              <a:buFont typeface="Arial" panose="020B0604020202020204" pitchFamily="34" charset="0"/>
              <a:buChar char="•"/>
            </a:pPr>
            <a:r>
              <a:rPr lang="en-GB" sz="1600" dirty="0">
                <a:solidFill>
                  <a:schemeClr val="tx1"/>
                </a:solidFill>
              </a:rPr>
              <a:t>Revision</a:t>
            </a:r>
          </a:p>
          <a:p>
            <a:pPr algn="ctr"/>
            <a:endParaRPr lang="en-GB" sz="1350" dirty="0"/>
          </a:p>
        </p:txBody>
      </p:sp>
      <p:sp>
        <p:nvSpPr>
          <p:cNvPr id="5" name="Rounded Rectangle 4"/>
          <p:cNvSpPr/>
          <p:nvPr/>
        </p:nvSpPr>
        <p:spPr>
          <a:xfrm>
            <a:off x="683568" y="548680"/>
            <a:ext cx="7776864" cy="64807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693787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How is homework set and recorded?</a:t>
            </a:r>
            <a:endParaRPr lang="en-GB" dirty="0"/>
          </a:p>
        </p:txBody>
      </p:sp>
      <p:sp>
        <p:nvSpPr>
          <p:cNvPr id="3" name="Content Placeholder 2"/>
          <p:cNvSpPr>
            <a:spLocks noGrp="1"/>
          </p:cNvSpPr>
          <p:nvPr>
            <p:ph idx="1"/>
          </p:nvPr>
        </p:nvSpPr>
        <p:spPr/>
        <p:txBody>
          <a:bodyPr/>
          <a:lstStyle/>
          <a:p>
            <a:r>
              <a:rPr lang="en-GB" dirty="0" smtClean="0"/>
              <a:t>Homework will be displayed by the teacher with a date due in lesson time.</a:t>
            </a:r>
          </a:p>
          <a:p>
            <a:r>
              <a:rPr lang="en-GB" dirty="0" smtClean="0"/>
              <a:t>The subject and due date should be recorded in the planner. Teachers will give assistance if pupils need help writing it in.</a:t>
            </a:r>
          </a:p>
          <a:p>
            <a:r>
              <a:rPr lang="en-GB" dirty="0" smtClean="0"/>
              <a:t>Teachers will also record homework on “Insight” which you can check and print out.</a:t>
            </a:r>
            <a:endParaRPr lang="en-GB" dirty="0"/>
          </a:p>
        </p:txBody>
      </p:sp>
      <p:sp>
        <p:nvSpPr>
          <p:cNvPr id="4" name="Rounded Rectangle 3"/>
          <p:cNvSpPr/>
          <p:nvPr/>
        </p:nvSpPr>
        <p:spPr>
          <a:xfrm>
            <a:off x="683568" y="548680"/>
            <a:ext cx="7776864" cy="64807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38335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ttps://outlook.office365.com/owa/service.svc/s/GetFileAttachment?id=AAMkADMzMjkzODM5LTg2MTktNDYyMy1hZDNmLTA0NjZkNzZmNDQwYQBGAAAAAAC%2BlKzYfbTWR5Lx9oSUCJRjBwC520%2BEm%2ButSb4Q9kqMR3fvAAAAAAEMAAC520%2BEm%2ButSb4Q9kqMR3fvAAAkf71iAAABEgAQAE5TCZ1dm65EswvkHluHAeA%3D&amp;isImagePreview=True&amp;X-OWA-CANARY=PbZN8TgunU-1_VPzcGpWODoFKmwxudEIvmQPisS1yVFVVWcGnHfKk_z5fpzQ_V9xf7rmOejNVIc."/>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pic>
        <p:nvPicPr>
          <p:cNvPr id="2" name="Picture 1"/>
          <p:cNvPicPr>
            <a:picLocks noChangeAspect="1"/>
          </p:cNvPicPr>
          <p:nvPr/>
        </p:nvPicPr>
        <p:blipFill rotWithShape="1">
          <a:blip r:embed="rId2"/>
          <a:srcRect r="1176" b="12201"/>
          <a:stretch/>
        </p:blipFill>
        <p:spPr>
          <a:xfrm>
            <a:off x="827584" y="404664"/>
            <a:ext cx="7236296" cy="4821761"/>
          </a:xfrm>
          <a:prstGeom prst="rect">
            <a:avLst/>
          </a:prstGeom>
        </p:spPr>
      </p:pic>
      <p:sp>
        <p:nvSpPr>
          <p:cNvPr id="8" name="Rounded Rectangle 7"/>
          <p:cNvSpPr/>
          <p:nvPr/>
        </p:nvSpPr>
        <p:spPr>
          <a:xfrm>
            <a:off x="4860032" y="4653136"/>
            <a:ext cx="2830133" cy="2318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21401850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Insight</a:t>
            </a:r>
            <a:endParaRPr lang="en-GB" dirty="0"/>
          </a:p>
        </p:txBody>
      </p:sp>
      <p:sp>
        <p:nvSpPr>
          <p:cNvPr id="4" name="AutoShape 2" descr="https://outlook.office365.com/owa/service.svc/s/GetFileAttachment?id=AAMkADMzMjkzODM5LTg2MTktNDYyMy1hZDNmLTA0NjZkNzZmNDQwYQBGAAAAAAC%2BlKzYfbTWR5Lx9oSUCJRjBwC520%2BEm%2ButSb4Q9kqMR3fvAAAAAAEMAAC520%2BEm%2ButSb4Q9kqMR3fvAAAkf71mAAABEgAQADOAaJkMaoFKj%2F%2FJKnOPAj8%3D&amp;isImagePreview=True&amp;X-OWA-CANARY=uRN4mjVB3UClZpuGFI6_CxNOStvvudEIF6idpGTx2Qc8Soe1ND40-Pd_F8DQX3OB7sEcjStuCqQ."/>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281" y="1499766"/>
            <a:ext cx="3659783" cy="2733541"/>
          </a:xfrm>
          <a:prstGeom prst="rect">
            <a:avLst/>
          </a:prstGeom>
        </p:spPr>
      </p:pic>
      <p:sp>
        <p:nvSpPr>
          <p:cNvPr id="6" name="Rounded Rectangle 5"/>
          <p:cNvSpPr/>
          <p:nvPr/>
        </p:nvSpPr>
        <p:spPr>
          <a:xfrm>
            <a:off x="3771702" y="548680"/>
            <a:ext cx="1736402" cy="64807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9458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How do students organise their homework?</a:t>
            </a:r>
            <a:endParaRPr lang="en-GB" dirty="0"/>
          </a:p>
        </p:txBody>
      </p:sp>
      <p:sp>
        <p:nvSpPr>
          <p:cNvPr id="3" name="Content Placeholder 2"/>
          <p:cNvSpPr>
            <a:spLocks noGrp="1"/>
          </p:cNvSpPr>
          <p:nvPr>
            <p:ph idx="1"/>
          </p:nvPr>
        </p:nvSpPr>
        <p:spPr/>
        <p:txBody>
          <a:bodyPr/>
          <a:lstStyle/>
          <a:p>
            <a:r>
              <a:rPr lang="en-GB" dirty="0" smtClean="0"/>
              <a:t>In the front of the student planner there is a section to help students organise their homework in study support.</a:t>
            </a:r>
          </a:p>
          <a:p>
            <a:r>
              <a:rPr lang="en-GB" dirty="0" smtClean="0"/>
              <a:t>This is also a good place for you to check what they have been doing in study support.</a:t>
            </a:r>
            <a:endParaRPr lang="en-GB" dirty="0"/>
          </a:p>
        </p:txBody>
      </p:sp>
      <p:sp>
        <p:nvSpPr>
          <p:cNvPr id="5" name="Rounded Rectangle 4"/>
          <p:cNvSpPr/>
          <p:nvPr/>
        </p:nvSpPr>
        <p:spPr>
          <a:xfrm>
            <a:off x="1246250" y="186954"/>
            <a:ext cx="6782134" cy="129783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1317" y="404664"/>
            <a:ext cx="4572000" cy="6096000"/>
          </a:xfrm>
          <a:prstGeom prst="rect">
            <a:avLst/>
          </a:prstGeom>
        </p:spPr>
      </p:pic>
    </p:spTree>
    <p:extLst>
      <p:ext uri="{BB962C8B-B14F-4D97-AF65-F5344CB8AC3E}">
        <p14:creationId xmlns:p14="http://schemas.microsoft.com/office/powerpoint/2010/main" val="3788888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2238</TotalTime>
  <Words>1436</Words>
  <Application>Microsoft Office PowerPoint</Application>
  <PresentationFormat>On-screen Show (4:3)</PresentationFormat>
  <Paragraphs>190</Paragraphs>
  <Slides>24</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Comic Sans MS</vt:lpstr>
      <vt:lpstr>Courier New</vt:lpstr>
      <vt:lpstr>Office Theme</vt:lpstr>
      <vt:lpstr>PowerPoint Presentation</vt:lpstr>
      <vt:lpstr>HOMEWORK</vt:lpstr>
      <vt:lpstr>Why do we set homework?</vt:lpstr>
      <vt:lpstr>‘I have a dream…’ Homework</vt:lpstr>
      <vt:lpstr>What types of homework are set?</vt:lpstr>
      <vt:lpstr>How is homework set and recorded?</vt:lpstr>
      <vt:lpstr>PowerPoint Presentation</vt:lpstr>
      <vt:lpstr>Insight</vt:lpstr>
      <vt:lpstr>How do students organise their homework?</vt:lpstr>
      <vt:lpstr>What happens if homework is not done?</vt:lpstr>
      <vt:lpstr>PowerPoint Presentation</vt:lpstr>
      <vt:lpstr>Assessment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JB-Laptop</dc:creator>
  <cp:lastModifiedBy>Emma Howard</cp:lastModifiedBy>
  <cp:revision>46</cp:revision>
  <cp:lastPrinted>2014-10-20T15:56:25Z</cp:lastPrinted>
  <dcterms:created xsi:type="dcterms:W3CDTF">2014-10-19T18:03:24Z</dcterms:created>
  <dcterms:modified xsi:type="dcterms:W3CDTF">2017-11-23T15:35:51Z</dcterms:modified>
</cp:coreProperties>
</file>